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3"/>
  </p:notesMasterIdLst>
  <p:sldIdLst>
    <p:sldId id="256" r:id="rId2"/>
    <p:sldId id="338" r:id="rId3"/>
    <p:sldId id="257" r:id="rId4"/>
    <p:sldId id="306" r:id="rId5"/>
    <p:sldId id="336" r:id="rId6"/>
    <p:sldId id="339" r:id="rId7"/>
    <p:sldId id="308" r:id="rId8"/>
    <p:sldId id="305" r:id="rId9"/>
    <p:sldId id="310" r:id="rId10"/>
    <p:sldId id="311" r:id="rId11"/>
    <p:sldId id="312" r:id="rId12"/>
    <p:sldId id="314" r:id="rId13"/>
    <p:sldId id="313" r:id="rId14"/>
    <p:sldId id="315" r:id="rId15"/>
    <p:sldId id="316" r:id="rId16"/>
    <p:sldId id="317" r:id="rId17"/>
    <p:sldId id="319" r:id="rId18"/>
    <p:sldId id="320" r:id="rId19"/>
    <p:sldId id="321" r:id="rId20"/>
    <p:sldId id="323" r:id="rId21"/>
    <p:sldId id="324" r:id="rId22"/>
    <p:sldId id="322" r:id="rId23"/>
    <p:sldId id="325" r:id="rId24"/>
    <p:sldId id="326" r:id="rId25"/>
    <p:sldId id="327" r:id="rId26"/>
    <p:sldId id="328" r:id="rId27"/>
    <p:sldId id="329" r:id="rId28"/>
    <p:sldId id="330" r:id="rId29"/>
    <p:sldId id="340" r:id="rId30"/>
    <p:sldId id="331" r:id="rId31"/>
    <p:sldId id="332" r:id="rId32"/>
    <p:sldId id="333" r:id="rId33"/>
    <p:sldId id="334" r:id="rId34"/>
    <p:sldId id="335" r:id="rId35"/>
    <p:sldId id="258" r:id="rId36"/>
    <p:sldId id="341" r:id="rId37"/>
    <p:sldId id="342" r:id="rId38"/>
    <p:sldId id="343" r:id="rId39"/>
    <p:sldId id="337" r:id="rId40"/>
    <p:sldId id="344" r:id="rId41"/>
    <p:sldId id="259" r:id="rId42"/>
  </p:sldIdLst>
  <p:sldSz cx="9144000" cy="5143500" type="screen16x9"/>
  <p:notesSz cx="6858000" cy="9144000"/>
  <p:embeddedFontLst>
    <p:embeddedFont>
      <p:font typeface="Cascadia Code" panose="020B0609020000020004" pitchFamily="49" charset="0"/>
      <p:regular r:id="rId44"/>
      <p:bold r:id="rId45"/>
      <p:italic r:id="rId46"/>
      <p:boldItalic r:id="rId47"/>
    </p:embeddedFont>
    <p:embeddedFont>
      <p:font typeface="DM Sans Medium" pitchFamily="2" charset="0"/>
      <p:regular r:id="rId48"/>
      <p:italic r:id="rId49"/>
    </p:embeddedFont>
    <p:embeddedFont>
      <p:font typeface="Montserrat" panose="00000500000000000000" pitchFamily="2" charset="0"/>
      <p:regular r:id="rId50"/>
      <p:bold r:id="rId51"/>
      <p:italic r:id="rId52"/>
      <p:boldItalic r:id="rId53"/>
    </p:embeddedFont>
    <p:embeddedFont>
      <p:font typeface="Montserrat ExtraBold" panose="00000900000000000000" pitchFamily="2" charset="0"/>
      <p:bold r:id="rId54"/>
      <p:boldItalic r:id="rId55"/>
    </p:embeddedFont>
    <p:embeddedFont>
      <p:font typeface="Montserrat ExtraLight" panose="00000300000000000000" pitchFamily="2" charset="0"/>
      <p:regular r:id="rId56"/>
      <p:bold r:id="rId57"/>
      <p:italic r:id="rId58"/>
      <p:boldItalic r:id="rId59"/>
    </p:embeddedFont>
    <p:embeddedFont>
      <p:font typeface="Montserrat SemiBold" panose="00000700000000000000" pitchFamily="2" charset="0"/>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40A5D1-C4D4-428E-8633-85F1DAA70C23}">
  <a:tblStyle styleId="{5540A5D1-C4D4-428E-8633-85F1DAA70C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a:extLst>
            <a:ext uri="{FF2B5EF4-FFF2-40B4-BE49-F238E27FC236}">
              <a16:creationId xmlns:a16="http://schemas.microsoft.com/office/drawing/2014/main" id="{79DECC27-038A-EACD-D6AA-08FB360F25B1}"/>
            </a:ext>
          </a:extLst>
        </p:cNvPr>
        <p:cNvGrpSpPr/>
        <p:nvPr/>
      </p:nvGrpSpPr>
      <p:grpSpPr>
        <a:xfrm>
          <a:off x="0" y="0"/>
          <a:ext cx="0" cy="0"/>
          <a:chOff x="0" y="0"/>
          <a:chExt cx="0" cy="0"/>
        </a:xfrm>
      </p:grpSpPr>
      <p:sp>
        <p:nvSpPr>
          <p:cNvPr id="1983" name="Google Shape;1983;g7f9262ee2f_0_26131:notes">
            <a:extLst>
              <a:ext uri="{FF2B5EF4-FFF2-40B4-BE49-F238E27FC236}">
                <a16:creationId xmlns:a16="http://schemas.microsoft.com/office/drawing/2014/main" id="{82146E6C-44B0-39F0-7535-DB933918EB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a:extLst>
              <a:ext uri="{FF2B5EF4-FFF2-40B4-BE49-F238E27FC236}">
                <a16:creationId xmlns:a16="http://schemas.microsoft.com/office/drawing/2014/main" id="{F1D95720-6FEE-7BFF-8948-0647D566B1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7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0B7AD08E-299F-5CAD-7549-30465650846A}"/>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DD1D3C3D-EAEA-BC7C-C2E8-DF5A6BBEFC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D8B504AC-528B-EC22-ACA1-C71DEB0A09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42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A413ACFB-3572-E259-12B4-DDCD9FD9E468}"/>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62367E17-1D8D-8A4E-743B-10F4BDF8E4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0FD7B0F5-535F-281A-2C55-273E90395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47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1DF30058-E9C7-E819-2540-E2E47B329CB8}"/>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35BC23D2-B9D8-7379-F636-031173A6E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6B29D635-3798-265E-FCA2-C3A67D6DF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507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198904F-7307-43E6-C30F-0F6CD8546302}"/>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B9F28FDE-C263-2FBA-27DE-CD9AE7B8A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6D2AD655-B391-3C2D-BCF4-07627FABD8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237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6DBDA729-4AD1-BC66-14BF-255F30B231E5}"/>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B8AE463B-1A3B-13BB-1B3A-0E2232329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BAF5F33B-318B-4DCF-79F1-FD33AB7074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53AD492-679E-F6CB-FA6A-2307A043471E}"/>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FD4D5B5A-E6BA-A2F8-30D8-58AB5110D8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058BECD5-CAE6-CC3D-3FD6-DFCB748A5B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22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D8CF3B02-AEDC-99D3-A9F2-F07261938E8F}"/>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B852A1DF-444C-BCF0-3E2F-FF1ED1B58B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2352A58A-E286-E2A9-2485-C2EBD7EA6F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969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4B300359-436D-5D82-D7CC-AA5323CD7FA3}"/>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E2784296-E459-6848-C687-0D7C4BAA92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81D3AA74-990D-0FB1-905B-20157E9B8E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09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03C357C2-D8D4-9CBD-35B3-B90DB01D6C20}"/>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7AB83E48-B471-8273-66CE-B96FAFB4C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3940BF34-B035-4C2E-99F3-A5418F737B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50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a:extLst>
            <a:ext uri="{FF2B5EF4-FFF2-40B4-BE49-F238E27FC236}">
              <a16:creationId xmlns:a16="http://schemas.microsoft.com/office/drawing/2014/main" id="{EBF581D5-6466-B75C-FF55-EA7CE048CF9A}"/>
            </a:ext>
          </a:extLst>
        </p:cNvPr>
        <p:cNvGrpSpPr/>
        <p:nvPr/>
      </p:nvGrpSpPr>
      <p:grpSpPr>
        <a:xfrm>
          <a:off x="0" y="0"/>
          <a:ext cx="0" cy="0"/>
          <a:chOff x="0" y="0"/>
          <a:chExt cx="0" cy="0"/>
        </a:xfrm>
      </p:grpSpPr>
      <p:sp>
        <p:nvSpPr>
          <p:cNvPr id="2094" name="Google Shape;2094;g7f9262ee2f_0_26352:notes">
            <a:extLst>
              <a:ext uri="{FF2B5EF4-FFF2-40B4-BE49-F238E27FC236}">
                <a16:creationId xmlns:a16="http://schemas.microsoft.com/office/drawing/2014/main" id="{9AE26AF3-2857-45BE-3ECF-FD172CF43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a:extLst>
              <a:ext uri="{FF2B5EF4-FFF2-40B4-BE49-F238E27FC236}">
                <a16:creationId xmlns:a16="http://schemas.microsoft.com/office/drawing/2014/main" id="{015DE751-53DE-2A17-2082-C573D0ABA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850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ABB7B0A1-7329-F820-4FAC-8D2C57348FFE}"/>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206DFD9B-E760-8C27-AF6C-408C916D5A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3B3BC696-4809-A3D5-A9F2-B31955A98E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757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FAF65675-C9AE-ABE2-88F5-275FDF2A4A06}"/>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B049C691-747E-0ECB-3585-E461891B27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570C6370-D3A8-5A37-94F2-FB3BEA5E8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45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084E3734-62CA-8912-F589-BD2BD238E774}"/>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7766505C-4BD0-3186-02FD-D120A7EEE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EB139FCA-08DD-F3F4-5D3F-532E1ECD95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984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020BCA9F-B57B-3993-F610-510E26D2ED09}"/>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8F7571C7-3738-60A9-422D-3316FF9156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58FD5511-E7B1-145A-14EE-0A1A9DEED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04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FCB2BFAB-FF40-E39C-BCAF-4AD9C4E29673}"/>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9E1A8BA6-6CDA-FC31-0EB5-A6B9CF1098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5F40E72C-24B1-2BA6-048D-5DEE4D4DB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576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10FA34D-11EE-0A16-3F6A-45E94150EC44}"/>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4E87A962-D3A6-EAF9-6EF3-57D8159538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FF026AB0-4824-F862-6C2B-11A8F6ABE9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653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AAB4DA59-CA9A-819B-29D0-0922CBB423F1}"/>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95034F5E-94DA-9F65-052B-E20FD2D6E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5C4AD20B-7759-4310-E1F4-CDEA0A6D82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653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EA6AD555-5E00-2B13-8F68-01FDD5672108}"/>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7A636BF9-6CB0-0AFC-41EC-210B74DE6E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4BCCB944-C1DD-E69B-2F68-F45321257C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532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718EB0AB-CB9C-35E2-C4D6-045F508F3BDC}"/>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74BF8B4C-8CA3-AD17-8CFC-136D3E1A90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17BF720A-B286-B7F7-1960-2FE599472C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192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D629B8A8-0DA3-CC9F-8238-49BFFE4E7F95}"/>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0A9E3547-1767-8F84-025C-79904B38C6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F366B2FF-4A38-98D7-54E9-34CB76FBB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82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998D8083-4AD4-4BC2-7341-20E06046CDC1}"/>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4A1AFABC-70E8-0F87-3E7D-149EC0E21C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DDB52F58-FC97-807C-C02A-314063AF9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464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CECA95E-5F3C-DB69-E7B0-A101C97DF047}"/>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7124C143-DFDD-FBFA-61E5-CD534440DF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BC1F39B4-2359-AED6-0255-248EA2F3BB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946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723B912F-E713-B5A3-A7CD-10E90DE628C9}"/>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1847C399-5B59-3B46-14B3-96890C75F8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25977ED3-E863-486A-C427-0C35FF7B9C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041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a:extLst>
            <a:ext uri="{FF2B5EF4-FFF2-40B4-BE49-F238E27FC236}">
              <a16:creationId xmlns:a16="http://schemas.microsoft.com/office/drawing/2014/main" id="{55AA223D-3E98-BA34-1D59-FB98835C3266}"/>
            </a:ext>
          </a:extLst>
        </p:cNvPr>
        <p:cNvGrpSpPr/>
        <p:nvPr/>
      </p:nvGrpSpPr>
      <p:grpSpPr>
        <a:xfrm>
          <a:off x="0" y="0"/>
          <a:ext cx="0" cy="0"/>
          <a:chOff x="0" y="0"/>
          <a:chExt cx="0" cy="0"/>
        </a:xfrm>
      </p:grpSpPr>
      <p:sp>
        <p:nvSpPr>
          <p:cNvPr id="2067" name="Google Shape;2067;g7f9262ee2f_0_26145:notes">
            <a:extLst>
              <a:ext uri="{FF2B5EF4-FFF2-40B4-BE49-F238E27FC236}">
                <a16:creationId xmlns:a16="http://schemas.microsoft.com/office/drawing/2014/main" id="{ADC9EEB2-34EA-555A-C9DA-3B3FE13925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a:extLst>
              <a:ext uri="{FF2B5EF4-FFF2-40B4-BE49-F238E27FC236}">
                <a16:creationId xmlns:a16="http://schemas.microsoft.com/office/drawing/2014/main" id="{7165C939-A88D-FB64-995C-C16AA5A252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15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a:extLst>
            <a:ext uri="{FF2B5EF4-FFF2-40B4-BE49-F238E27FC236}">
              <a16:creationId xmlns:a16="http://schemas.microsoft.com/office/drawing/2014/main" id="{AD24DF12-8E90-6C64-3FDD-767A8A7BB388}"/>
            </a:ext>
          </a:extLst>
        </p:cNvPr>
        <p:cNvGrpSpPr/>
        <p:nvPr/>
      </p:nvGrpSpPr>
      <p:grpSpPr>
        <a:xfrm>
          <a:off x="0" y="0"/>
          <a:ext cx="0" cy="0"/>
          <a:chOff x="0" y="0"/>
          <a:chExt cx="0" cy="0"/>
        </a:xfrm>
      </p:grpSpPr>
      <p:sp>
        <p:nvSpPr>
          <p:cNvPr id="2110" name="Google Shape;2110;g7f9262ee2f_0_26168:notes">
            <a:extLst>
              <a:ext uri="{FF2B5EF4-FFF2-40B4-BE49-F238E27FC236}">
                <a16:creationId xmlns:a16="http://schemas.microsoft.com/office/drawing/2014/main" id="{85FCEDE3-B331-9B97-43A0-5083EE1B73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a:extLst>
              <a:ext uri="{FF2B5EF4-FFF2-40B4-BE49-F238E27FC236}">
                <a16:creationId xmlns:a16="http://schemas.microsoft.com/office/drawing/2014/main" id="{64EEE29F-994A-E45E-B1DA-A83B43A2BC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024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a:extLst>
            <a:ext uri="{FF2B5EF4-FFF2-40B4-BE49-F238E27FC236}">
              <a16:creationId xmlns:a16="http://schemas.microsoft.com/office/drawing/2014/main" id="{50E4D506-307D-A2C6-B26E-07304DF49B8F}"/>
            </a:ext>
          </a:extLst>
        </p:cNvPr>
        <p:cNvGrpSpPr/>
        <p:nvPr/>
      </p:nvGrpSpPr>
      <p:grpSpPr>
        <a:xfrm>
          <a:off x="0" y="0"/>
          <a:ext cx="0" cy="0"/>
          <a:chOff x="0" y="0"/>
          <a:chExt cx="0" cy="0"/>
        </a:xfrm>
      </p:grpSpPr>
      <p:sp>
        <p:nvSpPr>
          <p:cNvPr id="2110" name="Google Shape;2110;g7f9262ee2f_0_26168:notes">
            <a:extLst>
              <a:ext uri="{FF2B5EF4-FFF2-40B4-BE49-F238E27FC236}">
                <a16:creationId xmlns:a16="http://schemas.microsoft.com/office/drawing/2014/main" id="{8ED733DC-8185-3D02-2E45-7A36FC31D2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f9262ee2f_0_26168:notes">
            <a:extLst>
              <a:ext uri="{FF2B5EF4-FFF2-40B4-BE49-F238E27FC236}">
                <a16:creationId xmlns:a16="http://schemas.microsoft.com/office/drawing/2014/main" id="{389969CE-3883-975D-53A7-6B1FE28044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341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B0555F61-6C4A-B27D-DF44-5D3D0CEDA614}"/>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E1B27DC0-D912-BE27-DEC1-AE8948C8A8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53337D8C-93F3-9C2A-CA41-E15549760A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364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a:extLst>
            <a:ext uri="{FF2B5EF4-FFF2-40B4-BE49-F238E27FC236}">
              <a16:creationId xmlns:a16="http://schemas.microsoft.com/office/drawing/2014/main" id="{6F8C8C62-300E-E283-373D-CAAE9A1AA3B1}"/>
            </a:ext>
          </a:extLst>
        </p:cNvPr>
        <p:cNvGrpSpPr/>
        <p:nvPr/>
      </p:nvGrpSpPr>
      <p:grpSpPr>
        <a:xfrm>
          <a:off x="0" y="0"/>
          <a:ext cx="0" cy="0"/>
          <a:chOff x="0" y="0"/>
          <a:chExt cx="0" cy="0"/>
        </a:xfrm>
      </p:grpSpPr>
      <p:sp>
        <p:nvSpPr>
          <p:cNvPr id="2038" name="Google Shape;2038;g7f9262ee2f_0_26137:notes">
            <a:extLst>
              <a:ext uri="{FF2B5EF4-FFF2-40B4-BE49-F238E27FC236}">
                <a16:creationId xmlns:a16="http://schemas.microsoft.com/office/drawing/2014/main" id="{2ADE3110-2BC8-9190-D18A-7C58928722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9" name="Google Shape;2039;g7f9262ee2f_0_26137:notes">
            <a:extLst>
              <a:ext uri="{FF2B5EF4-FFF2-40B4-BE49-F238E27FC236}">
                <a16:creationId xmlns:a16="http://schemas.microsoft.com/office/drawing/2014/main" id="{E7EE02B2-F8F7-FDCA-0147-5674A46577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68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a:extLst>
            <a:ext uri="{FF2B5EF4-FFF2-40B4-BE49-F238E27FC236}">
              <a16:creationId xmlns:a16="http://schemas.microsoft.com/office/drawing/2014/main" id="{9008E760-FD77-DFBF-0AE3-2422BBB1C32A}"/>
            </a:ext>
          </a:extLst>
        </p:cNvPr>
        <p:cNvGrpSpPr/>
        <p:nvPr/>
      </p:nvGrpSpPr>
      <p:grpSpPr>
        <a:xfrm>
          <a:off x="0" y="0"/>
          <a:ext cx="0" cy="0"/>
          <a:chOff x="0" y="0"/>
          <a:chExt cx="0" cy="0"/>
        </a:xfrm>
      </p:grpSpPr>
      <p:sp>
        <p:nvSpPr>
          <p:cNvPr id="197" name="Google Shape;197;g7290233416_0_7:notes">
            <a:extLst>
              <a:ext uri="{FF2B5EF4-FFF2-40B4-BE49-F238E27FC236}">
                <a16:creationId xmlns:a16="http://schemas.microsoft.com/office/drawing/2014/main" id="{AE216976-8C36-3DF9-EEBF-020402B85F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a:extLst>
              <a:ext uri="{FF2B5EF4-FFF2-40B4-BE49-F238E27FC236}">
                <a16:creationId xmlns:a16="http://schemas.microsoft.com/office/drawing/2014/main" id="{8A5C5527-FBEB-57B8-BC48-5D3D10341F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07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a:extLst>
            <a:ext uri="{FF2B5EF4-FFF2-40B4-BE49-F238E27FC236}">
              <a16:creationId xmlns:a16="http://schemas.microsoft.com/office/drawing/2014/main" id="{787BFDE9-0313-4E67-17BD-A7D7252B5668}"/>
            </a:ext>
          </a:extLst>
        </p:cNvPr>
        <p:cNvGrpSpPr/>
        <p:nvPr/>
      </p:nvGrpSpPr>
      <p:grpSpPr>
        <a:xfrm>
          <a:off x="0" y="0"/>
          <a:ext cx="0" cy="0"/>
          <a:chOff x="0" y="0"/>
          <a:chExt cx="0" cy="0"/>
        </a:xfrm>
      </p:grpSpPr>
      <p:sp>
        <p:nvSpPr>
          <p:cNvPr id="270" name="Google Shape;270;g7f9262ee2f_0_49:notes">
            <a:extLst>
              <a:ext uri="{FF2B5EF4-FFF2-40B4-BE49-F238E27FC236}">
                <a16:creationId xmlns:a16="http://schemas.microsoft.com/office/drawing/2014/main" id="{9A62AC53-E3AE-F7F9-7C46-AE9C6BA002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a:extLst>
              <a:ext uri="{FF2B5EF4-FFF2-40B4-BE49-F238E27FC236}">
                <a16:creationId xmlns:a16="http://schemas.microsoft.com/office/drawing/2014/main" id="{A27B0A9B-F85B-687B-EE27-F998132590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98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7B1D4B0C-ED9D-E03E-CE0F-DED11B2AD0A1}"/>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16A6D3CA-5C43-6F1C-1430-E40E9108F9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9411BF68-AEB6-1105-82EB-16E151EA90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1377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a:extLst>
            <a:ext uri="{FF2B5EF4-FFF2-40B4-BE49-F238E27FC236}">
              <a16:creationId xmlns:a16="http://schemas.microsoft.com/office/drawing/2014/main" id="{7C8375BA-A5D3-D2D9-F258-F160A6B5A26D}"/>
            </a:ext>
          </a:extLst>
        </p:cNvPr>
        <p:cNvGrpSpPr/>
        <p:nvPr/>
      </p:nvGrpSpPr>
      <p:grpSpPr>
        <a:xfrm>
          <a:off x="0" y="0"/>
          <a:ext cx="0" cy="0"/>
          <a:chOff x="0" y="0"/>
          <a:chExt cx="0" cy="0"/>
        </a:xfrm>
      </p:grpSpPr>
      <p:sp>
        <p:nvSpPr>
          <p:cNvPr id="277" name="Google Shape;277;g7f9262ee2f_0_54:notes">
            <a:extLst>
              <a:ext uri="{FF2B5EF4-FFF2-40B4-BE49-F238E27FC236}">
                <a16:creationId xmlns:a16="http://schemas.microsoft.com/office/drawing/2014/main" id="{2467B847-4F83-97B8-3A1D-B0A66D2DF0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a:extLst>
              <a:ext uri="{FF2B5EF4-FFF2-40B4-BE49-F238E27FC236}">
                <a16:creationId xmlns:a16="http://schemas.microsoft.com/office/drawing/2014/main" id="{2C670104-E9D8-8957-6C38-45FD5E8A4A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45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7" r:id="rId4"/>
    <p:sldLayoutId id="2147483658" r:id="rId5"/>
    <p:sldLayoutId id="2147483659" r:id="rId6"/>
    <p:sldLayoutId id="2147483660" r:id="rId7"/>
    <p:sldLayoutId id="2147483661" r:id="rId8"/>
    <p:sldLayoutId id="2147483662" r:id="rId9"/>
    <p:sldLayoutId id="2147483665" r:id="rId10"/>
    <p:sldLayoutId id="2147483669" r:id="rId11"/>
    <p:sldLayoutId id="2147483672" r:id="rId12"/>
    <p:sldLayoutId id="2147483673"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6.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6.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oracleapex.com/ords/r/sakin_workspace/bpl-datavault/"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hyperlink" Target="https://www.crictracker.com/t20/bpl-bangladesh-premier-league/stats/"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586345" y="1950100"/>
            <a:ext cx="597131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DATABASE SYSTEMS</a:t>
            </a:r>
            <a:endParaRPr dirty="0"/>
          </a:p>
        </p:txBody>
      </p:sp>
      <p:sp>
        <p:nvSpPr>
          <p:cNvPr id="163" name="Google Shape;163;p38"/>
          <p:cNvSpPr txBox="1">
            <a:spLocks noGrp="1"/>
          </p:cNvSpPr>
          <p:nvPr>
            <p:ph type="subTitle" idx="1"/>
          </p:nvPr>
        </p:nvSpPr>
        <p:spPr>
          <a:xfrm>
            <a:off x="0" y="3683868"/>
            <a:ext cx="9144000" cy="464700"/>
          </a:xfrm>
          <a:prstGeom prst="rect">
            <a:avLst/>
          </a:prstGeom>
        </p:spPr>
        <p:txBody>
          <a:bodyPr spcFirstLastPara="1" wrap="square" lIns="91425" tIns="91425" rIns="91425" bIns="91425" anchor="t" anchorCtr="0">
            <a:noAutofit/>
          </a:bodyPr>
          <a:lstStyle/>
          <a:p>
            <a:pPr marL="0" lvl="0" indent="0"/>
            <a:r>
              <a:rPr lang="en-US" b="1" dirty="0"/>
              <a:t>BPL </a:t>
            </a:r>
            <a:r>
              <a:rPr lang="en-US" b="1" dirty="0" err="1"/>
              <a:t>DataVault</a:t>
            </a:r>
            <a:r>
              <a:rPr lang="en-US" b="1" dirty="0"/>
              <a:t> - </a:t>
            </a:r>
            <a:r>
              <a:rPr lang="en" dirty="0"/>
              <a:t> SPORTS DATA MANAGEMENT SYSTEM</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MINI PROJECT</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East West University EWU logo in PNG SVG Vector format - Free Download">
            <a:extLst>
              <a:ext uri="{FF2B5EF4-FFF2-40B4-BE49-F238E27FC236}">
                <a16:creationId xmlns:a16="http://schemas.microsoft.com/office/drawing/2014/main" id="{54A7A476-5DFB-6102-3E11-4711751B98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
        <p:nvSpPr>
          <p:cNvPr id="2" name="Google Shape;163;p38">
            <a:extLst>
              <a:ext uri="{FF2B5EF4-FFF2-40B4-BE49-F238E27FC236}">
                <a16:creationId xmlns:a16="http://schemas.microsoft.com/office/drawing/2014/main" id="{C4DD7AA5-13BC-7595-CD83-270151E1D58D}"/>
              </a:ext>
            </a:extLst>
          </p:cNvPr>
          <p:cNvSpPr txBox="1">
            <a:spLocks/>
          </p:cNvSpPr>
          <p:nvPr/>
        </p:nvSpPr>
        <p:spPr>
          <a:xfrm>
            <a:off x="0" y="4511011"/>
            <a:ext cx="91440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en-US" b="1" dirty="0">
                <a:solidFill>
                  <a:schemeClr val="accent5"/>
                </a:solidFill>
              </a:rPr>
              <a:t>CSE302- Section 10</a:t>
            </a:r>
            <a:endParaRPr lang="en-US" dirty="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7BA9FC10-F11F-6B75-BEE6-2FFD8AA14419}"/>
            </a:ext>
          </a:extLst>
        </p:cNvPr>
        <p:cNvGrpSpPr/>
        <p:nvPr/>
      </p:nvGrpSpPr>
      <p:grpSpPr>
        <a:xfrm>
          <a:off x="0" y="0"/>
          <a:ext cx="0" cy="0"/>
          <a:chOff x="0" y="0"/>
          <a:chExt cx="0" cy="0"/>
        </a:xfrm>
      </p:grpSpPr>
      <p:sp>
        <p:nvSpPr>
          <p:cNvPr id="280" name="Google Shape;280;p50">
            <a:extLst>
              <a:ext uri="{FF2B5EF4-FFF2-40B4-BE49-F238E27FC236}">
                <a16:creationId xmlns:a16="http://schemas.microsoft.com/office/drawing/2014/main" id="{FE8FCC25-68CD-81F8-32C1-0EEBF5D499C5}"/>
              </a:ext>
            </a:extLst>
          </p:cNvPr>
          <p:cNvSpPr txBox="1">
            <a:spLocks noGrp="1"/>
          </p:cNvSpPr>
          <p:nvPr>
            <p:ph type="title"/>
          </p:nvPr>
        </p:nvSpPr>
        <p:spPr>
          <a:xfrm>
            <a:off x="-4360863"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 Draft – 0NF</a:t>
            </a:r>
            <a:endParaRPr dirty="0"/>
          </a:p>
        </p:txBody>
      </p:sp>
      <p:cxnSp>
        <p:nvCxnSpPr>
          <p:cNvPr id="281" name="Google Shape;281;p50">
            <a:extLst>
              <a:ext uri="{FF2B5EF4-FFF2-40B4-BE49-F238E27FC236}">
                <a16:creationId xmlns:a16="http://schemas.microsoft.com/office/drawing/2014/main" id="{B4E98480-8BAE-CDB7-4339-4546AD65304F}"/>
              </a:ext>
            </a:extLst>
          </p:cNvPr>
          <p:cNvCxnSpPr/>
          <p:nvPr/>
        </p:nvCxnSpPr>
        <p:spPr>
          <a:xfrm>
            <a:off x="-4273163"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40CD22C8-33FA-E07C-51DA-EF4E4B6557F9}"/>
              </a:ext>
            </a:extLst>
          </p:cNvPr>
          <p:cNvSpPr txBox="1">
            <a:spLocks noGrp="1"/>
          </p:cNvSpPr>
          <p:nvPr>
            <p:ph type="body" idx="4294967295"/>
          </p:nvPr>
        </p:nvSpPr>
        <p:spPr>
          <a:xfrm>
            <a:off x="-4273163" y="1031107"/>
            <a:ext cx="41565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At first we devised a draft ERD that Was the base of our project</a:t>
            </a:r>
            <a:endParaRPr sz="1200" dirty="0">
              <a:solidFill>
                <a:schemeClr val="lt1"/>
              </a:solidFill>
            </a:endParaRPr>
          </a:p>
        </p:txBody>
      </p:sp>
      <p:pic>
        <p:nvPicPr>
          <p:cNvPr id="3" name="Picture 2">
            <a:extLst>
              <a:ext uri="{FF2B5EF4-FFF2-40B4-BE49-F238E27FC236}">
                <a16:creationId xmlns:a16="http://schemas.microsoft.com/office/drawing/2014/main" id="{EA81E942-2D08-1DE6-70B0-92037132661E}"/>
              </a:ext>
            </a:extLst>
          </p:cNvPr>
          <p:cNvPicPr>
            <a:picLocks noChangeAspect="1"/>
          </p:cNvPicPr>
          <p:nvPr/>
        </p:nvPicPr>
        <p:blipFill>
          <a:blip r:embed="rId3"/>
          <a:srcRect/>
          <a:stretch/>
        </p:blipFill>
        <p:spPr>
          <a:xfrm>
            <a:off x="880406" y="99452"/>
            <a:ext cx="7848064" cy="4902039"/>
          </a:xfrm>
          <a:prstGeom prst="rect">
            <a:avLst/>
          </a:prstGeom>
        </p:spPr>
      </p:pic>
      <p:pic>
        <p:nvPicPr>
          <p:cNvPr id="2" name="Picture 1" descr="East West University EWU logo in PNG SVG Vector format - Free Download">
            <a:extLst>
              <a:ext uri="{FF2B5EF4-FFF2-40B4-BE49-F238E27FC236}">
                <a16:creationId xmlns:a16="http://schemas.microsoft.com/office/drawing/2014/main" id="{452BB22E-04DF-99E3-534C-61D730C032F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38613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5">
          <a:extLst>
            <a:ext uri="{FF2B5EF4-FFF2-40B4-BE49-F238E27FC236}">
              <a16:creationId xmlns:a16="http://schemas.microsoft.com/office/drawing/2014/main" id="{17732079-935A-82E1-E7E0-E4AC5EAA34A3}"/>
            </a:ext>
          </a:extLst>
        </p:cNvPr>
        <p:cNvGrpSpPr/>
        <p:nvPr/>
      </p:nvGrpSpPr>
      <p:grpSpPr>
        <a:xfrm>
          <a:off x="0" y="0"/>
          <a:ext cx="0" cy="0"/>
          <a:chOff x="0" y="0"/>
          <a:chExt cx="0" cy="0"/>
        </a:xfrm>
      </p:grpSpPr>
      <p:sp>
        <p:nvSpPr>
          <p:cNvPr id="1986" name="Google Shape;1986;p56">
            <a:extLst>
              <a:ext uri="{FF2B5EF4-FFF2-40B4-BE49-F238E27FC236}">
                <a16:creationId xmlns:a16="http://schemas.microsoft.com/office/drawing/2014/main" id="{3198B3DA-2391-6147-05C9-B801BD7DEDEC}"/>
              </a:ext>
            </a:extLst>
          </p:cNvPr>
          <p:cNvSpPr txBox="1">
            <a:spLocks noGrp="1"/>
          </p:cNvSpPr>
          <p:nvPr>
            <p:ph type="title"/>
          </p:nvPr>
        </p:nvSpPr>
        <p:spPr>
          <a:xfrm>
            <a:off x="1920750" y="1634425"/>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Let’s Make it Better</a:t>
            </a:r>
            <a:endParaRPr sz="3600" dirty="0"/>
          </a:p>
        </p:txBody>
      </p:sp>
      <p:sp>
        <p:nvSpPr>
          <p:cNvPr id="1987" name="Google Shape;1987;p56">
            <a:extLst>
              <a:ext uri="{FF2B5EF4-FFF2-40B4-BE49-F238E27FC236}">
                <a16:creationId xmlns:a16="http://schemas.microsoft.com/office/drawing/2014/main" id="{8E63D054-A3C8-B728-EF93-6F1E5F4FD582}"/>
              </a:ext>
            </a:extLst>
          </p:cNvPr>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By Following ERD and Normalization Rules</a:t>
            </a:r>
            <a:endParaRPr dirty="0"/>
          </a:p>
        </p:txBody>
      </p:sp>
      <p:cxnSp>
        <p:nvCxnSpPr>
          <p:cNvPr id="1988" name="Google Shape;1988;p56">
            <a:extLst>
              <a:ext uri="{FF2B5EF4-FFF2-40B4-BE49-F238E27FC236}">
                <a16:creationId xmlns:a16="http://schemas.microsoft.com/office/drawing/2014/main" id="{B2773819-A0DA-02F0-7782-ED7D772DFBC2}"/>
              </a:ext>
            </a:extLst>
          </p:cNvPr>
          <p:cNvCxnSpPr/>
          <p:nvPr/>
        </p:nvCxnSpPr>
        <p:spPr>
          <a:xfrm>
            <a:off x="3190500" y="2845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D0D9ACCA-0BD3-1EC4-5DAF-DEEB35F8DD9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3180435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A310B65A-AED4-F8A2-5092-CCC275CA971B}"/>
            </a:ext>
          </a:extLst>
        </p:cNvPr>
        <p:cNvGrpSpPr/>
        <p:nvPr/>
      </p:nvGrpSpPr>
      <p:grpSpPr>
        <a:xfrm>
          <a:off x="0" y="0"/>
          <a:ext cx="0" cy="0"/>
          <a:chOff x="0" y="0"/>
          <a:chExt cx="0" cy="0"/>
        </a:xfrm>
      </p:grpSpPr>
      <p:sp>
        <p:nvSpPr>
          <p:cNvPr id="280" name="Google Shape;280;p50">
            <a:extLst>
              <a:ext uri="{FF2B5EF4-FFF2-40B4-BE49-F238E27FC236}">
                <a16:creationId xmlns:a16="http://schemas.microsoft.com/office/drawing/2014/main" id="{3A1D40AB-18DD-B1BB-1213-652C448B7ED1}"/>
              </a:ext>
            </a:extLst>
          </p:cNvPr>
          <p:cNvSpPr txBox="1">
            <a:spLocks noGrp="1"/>
          </p:cNvSpPr>
          <p:nvPr>
            <p:ph type="title"/>
          </p:nvPr>
        </p:nvSpPr>
        <p:spPr>
          <a:xfrm>
            <a:off x="-4360863"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 Draft – 0NF</a:t>
            </a:r>
            <a:endParaRPr dirty="0"/>
          </a:p>
        </p:txBody>
      </p:sp>
      <p:cxnSp>
        <p:nvCxnSpPr>
          <p:cNvPr id="281" name="Google Shape;281;p50">
            <a:extLst>
              <a:ext uri="{FF2B5EF4-FFF2-40B4-BE49-F238E27FC236}">
                <a16:creationId xmlns:a16="http://schemas.microsoft.com/office/drawing/2014/main" id="{3459FF0E-7B93-05A5-C94B-1A64C360A6E9}"/>
              </a:ext>
            </a:extLst>
          </p:cNvPr>
          <p:cNvCxnSpPr/>
          <p:nvPr/>
        </p:nvCxnSpPr>
        <p:spPr>
          <a:xfrm>
            <a:off x="-4273163"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FB6B3EE7-91F0-0862-ADE0-ABD4B9929536}"/>
              </a:ext>
            </a:extLst>
          </p:cNvPr>
          <p:cNvSpPr txBox="1">
            <a:spLocks noGrp="1"/>
          </p:cNvSpPr>
          <p:nvPr>
            <p:ph type="body" idx="4294967295"/>
          </p:nvPr>
        </p:nvSpPr>
        <p:spPr>
          <a:xfrm>
            <a:off x="-4273163" y="1031107"/>
            <a:ext cx="41565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At first we devised a draft ERD that Was the base of our project</a:t>
            </a:r>
            <a:endParaRPr sz="1200" dirty="0">
              <a:solidFill>
                <a:schemeClr val="lt1"/>
              </a:solidFill>
            </a:endParaRPr>
          </a:p>
        </p:txBody>
      </p:sp>
      <p:pic>
        <p:nvPicPr>
          <p:cNvPr id="3" name="Picture 2">
            <a:extLst>
              <a:ext uri="{FF2B5EF4-FFF2-40B4-BE49-F238E27FC236}">
                <a16:creationId xmlns:a16="http://schemas.microsoft.com/office/drawing/2014/main" id="{6444F118-9701-7B6C-3D26-96A86A5002FD}"/>
              </a:ext>
            </a:extLst>
          </p:cNvPr>
          <p:cNvPicPr>
            <a:picLocks noChangeAspect="1"/>
          </p:cNvPicPr>
          <p:nvPr/>
        </p:nvPicPr>
        <p:blipFill>
          <a:blip r:embed="rId3"/>
          <a:srcRect/>
          <a:stretch/>
        </p:blipFill>
        <p:spPr>
          <a:xfrm>
            <a:off x="880406" y="99452"/>
            <a:ext cx="7848064" cy="4902039"/>
          </a:xfrm>
          <a:prstGeom prst="rect">
            <a:avLst/>
          </a:prstGeom>
        </p:spPr>
      </p:pic>
      <p:pic>
        <p:nvPicPr>
          <p:cNvPr id="4" name="Picture 3" descr="East West University EWU logo in PNG SVG Vector format - Free Download">
            <a:extLst>
              <a:ext uri="{FF2B5EF4-FFF2-40B4-BE49-F238E27FC236}">
                <a16:creationId xmlns:a16="http://schemas.microsoft.com/office/drawing/2014/main" id="{4A986F30-61E5-3DC5-BD82-0CD4E94E4EC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4519601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4A327332-F7E6-8877-779D-001F13EB2F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A7ADEE7-B1AF-2E98-5DE8-EC8D3FC48990}"/>
              </a:ext>
            </a:extLst>
          </p:cNvPr>
          <p:cNvPicPr>
            <a:picLocks noChangeAspect="1"/>
          </p:cNvPicPr>
          <p:nvPr/>
        </p:nvPicPr>
        <p:blipFill>
          <a:blip r:embed="rId3"/>
          <a:srcRect/>
          <a:stretch/>
        </p:blipFill>
        <p:spPr>
          <a:xfrm>
            <a:off x="2324811" y="-1455954"/>
            <a:ext cx="11818158" cy="7381830"/>
          </a:xfrm>
          <a:prstGeom prst="rect">
            <a:avLst/>
          </a:prstGeom>
        </p:spPr>
      </p:pic>
      <p:sp>
        <p:nvSpPr>
          <p:cNvPr id="2" name="Rectangle 1">
            <a:extLst>
              <a:ext uri="{FF2B5EF4-FFF2-40B4-BE49-F238E27FC236}">
                <a16:creationId xmlns:a16="http://schemas.microsoft.com/office/drawing/2014/main" id="{AFF1A93B-8AF3-74D7-87F8-B9F94D842D2A}"/>
              </a:ext>
            </a:extLst>
          </p:cNvPr>
          <p:cNvSpPr/>
          <p:nvPr/>
        </p:nvSpPr>
        <p:spPr>
          <a:xfrm>
            <a:off x="0" y="0"/>
            <a:ext cx="5097665" cy="5143500"/>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B85DCA2F-5264-84A4-34D1-C781CEFA51ED}"/>
              </a:ext>
            </a:extLst>
          </p:cNvPr>
          <p:cNvSpPr txBox="1">
            <a:spLocks noGrp="1"/>
          </p:cNvSpPr>
          <p:nvPr>
            <p:ph type="title"/>
          </p:nvPr>
        </p:nvSpPr>
        <p:spPr>
          <a:xfrm>
            <a:off x="593908"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3D1ED869-6AC8-6038-3081-892698D0EFCB}"/>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Rectangle 5">
            <a:extLst>
              <a:ext uri="{FF2B5EF4-FFF2-40B4-BE49-F238E27FC236}">
                <a16:creationId xmlns:a16="http://schemas.microsoft.com/office/drawing/2014/main" id="{5C6856CA-5BDC-3F1C-D3F9-17A852EFA3FB}"/>
              </a:ext>
            </a:extLst>
          </p:cNvPr>
          <p:cNvSpPr/>
          <p:nvPr/>
        </p:nvSpPr>
        <p:spPr>
          <a:xfrm>
            <a:off x="4720856" y="3898605"/>
            <a:ext cx="2169042" cy="3898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82;p50">
            <a:extLst>
              <a:ext uri="{FF2B5EF4-FFF2-40B4-BE49-F238E27FC236}">
                <a16:creationId xmlns:a16="http://schemas.microsoft.com/office/drawing/2014/main" id="{2F4694F3-2C72-ED61-3B29-CC6EDE535331}"/>
              </a:ext>
            </a:extLst>
          </p:cNvPr>
          <p:cNvSpPr txBox="1">
            <a:spLocks/>
          </p:cNvSpPr>
          <p:nvPr/>
        </p:nvSpPr>
        <p:spPr>
          <a:xfrm>
            <a:off x="681608" y="1031107"/>
            <a:ext cx="4156500" cy="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a:solidFill>
                  <a:schemeClr val="lt1"/>
                </a:solidFill>
              </a:rPr>
              <a:t>1NF demands that every column must have atomic Values. For </a:t>
            </a:r>
            <a:r>
              <a:rPr lang="en" sz="1200" b="1">
                <a:solidFill>
                  <a:schemeClr val="lt1"/>
                </a:solidFill>
              </a:rPr>
              <a:t>Match</a:t>
            </a:r>
            <a:r>
              <a:rPr lang="en" sz="1200">
                <a:solidFill>
                  <a:schemeClr val="lt1"/>
                </a:solidFill>
              </a:rPr>
              <a:t> Table, the </a:t>
            </a:r>
            <a:r>
              <a:rPr lang="en" sz="1200" b="1">
                <a:solidFill>
                  <a:schemeClr val="lt1"/>
                </a:solidFill>
              </a:rPr>
              <a:t>Umpires</a:t>
            </a:r>
            <a:r>
              <a:rPr lang="en" sz="1200">
                <a:solidFill>
                  <a:schemeClr val="lt1"/>
                </a:solidFill>
              </a:rPr>
              <a:t> attribute is a multivalued attribute because a match has 2 or 3 umpires.</a:t>
            </a:r>
            <a:endParaRPr lang="en" sz="1200" dirty="0">
              <a:solidFill>
                <a:schemeClr val="lt1"/>
              </a:solidFill>
            </a:endParaRPr>
          </a:p>
        </p:txBody>
      </p:sp>
      <p:pic>
        <p:nvPicPr>
          <p:cNvPr id="9" name="Picture 8" descr="East West University EWU logo in PNG SVG Vector format - Free Download">
            <a:extLst>
              <a:ext uri="{FF2B5EF4-FFF2-40B4-BE49-F238E27FC236}">
                <a16:creationId xmlns:a16="http://schemas.microsoft.com/office/drawing/2014/main" id="{0374FB88-F0AA-B17B-5DE3-B949DDE67D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5359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94888A7C-BD1F-ED87-5318-D7ED4C8F41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546312-D08D-47E2-3F75-B83CC445E679}"/>
              </a:ext>
            </a:extLst>
          </p:cNvPr>
          <p:cNvPicPr>
            <a:picLocks noChangeAspect="1"/>
          </p:cNvPicPr>
          <p:nvPr/>
        </p:nvPicPr>
        <p:blipFill>
          <a:blip r:embed="rId3"/>
          <a:srcRect/>
          <a:stretch/>
        </p:blipFill>
        <p:spPr>
          <a:xfrm>
            <a:off x="3451695" y="-1455954"/>
            <a:ext cx="10698361" cy="6682385"/>
          </a:xfrm>
          <a:prstGeom prst="rect">
            <a:avLst/>
          </a:prstGeom>
        </p:spPr>
      </p:pic>
      <p:sp>
        <p:nvSpPr>
          <p:cNvPr id="2" name="Rectangle 1">
            <a:extLst>
              <a:ext uri="{FF2B5EF4-FFF2-40B4-BE49-F238E27FC236}">
                <a16:creationId xmlns:a16="http://schemas.microsoft.com/office/drawing/2014/main" id="{38BED2C8-DC35-E3E1-9E55-6825D930666F}"/>
              </a:ext>
            </a:extLst>
          </p:cNvPr>
          <p:cNvSpPr/>
          <p:nvPr/>
        </p:nvSpPr>
        <p:spPr>
          <a:xfrm>
            <a:off x="0" y="0"/>
            <a:ext cx="5097665" cy="5143500"/>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7810189C-B3C9-FD5D-23EA-9D64EAAFBF0C}"/>
              </a:ext>
            </a:extLst>
          </p:cNvPr>
          <p:cNvSpPr txBox="1">
            <a:spLocks noGrp="1"/>
          </p:cNvSpPr>
          <p:nvPr>
            <p:ph type="title"/>
          </p:nvPr>
        </p:nvSpPr>
        <p:spPr>
          <a:xfrm>
            <a:off x="593908"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30640111-DA63-3A50-0D27-588D8A621C7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49B0C53F-D3EF-02AF-D8E9-A0000CF97077}"/>
              </a:ext>
            </a:extLst>
          </p:cNvPr>
          <p:cNvSpPr txBox="1">
            <a:spLocks noGrp="1"/>
          </p:cNvSpPr>
          <p:nvPr>
            <p:ph type="body" idx="4294967295"/>
          </p:nvPr>
        </p:nvSpPr>
        <p:spPr>
          <a:xfrm>
            <a:off x="681608" y="1031107"/>
            <a:ext cx="41565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1NF demands that every column must have atomic Values. For </a:t>
            </a:r>
            <a:r>
              <a:rPr lang="en" sz="1200" b="1" dirty="0">
                <a:solidFill>
                  <a:schemeClr val="lt1"/>
                </a:solidFill>
              </a:rPr>
              <a:t>Match</a:t>
            </a:r>
            <a:r>
              <a:rPr lang="en" sz="1200" dirty="0">
                <a:solidFill>
                  <a:schemeClr val="lt1"/>
                </a:solidFill>
              </a:rPr>
              <a:t> Table, the </a:t>
            </a:r>
            <a:r>
              <a:rPr lang="en" sz="1200" b="1" dirty="0">
                <a:solidFill>
                  <a:schemeClr val="lt1"/>
                </a:solidFill>
              </a:rPr>
              <a:t>Umpires</a:t>
            </a:r>
            <a:r>
              <a:rPr lang="en" sz="1200" dirty="0">
                <a:solidFill>
                  <a:schemeClr val="lt1"/>
                </a:solidFill>
              </a:rPr>
              <a:t> attribute is a multivalued attribute because a match has 2 or 3 umpires.</a:t>
            </a:r>
          </a:p>
        </p:txBody>
      </p:sp>
      <p:sp>
        <p:nvSpPr>
          <p:cNvPr id="10" name="Google Shape;282;p50">
            <a:extLst>
              <a:ext uri="{FF2B5EF4-FFF2-40B4-BE49-F238E27FC236}">
                <a16:creationId xmlns:a16="http://schemas.microsoft.com/office/drawing/2014/main" id="{57E37673-0993-A2DF-1829-11906784A0E3}"/>
              </a:ext>
            </a:extLst>
          </p:cNvPr>
          <p:cNvSpPr txBox="1">
            <a:spLocks/>
          </p:cNvSpPr>
          <p:nvPr/>
        </p:nvSpPr>
        <p:spPr>
          <a:xfrm>
            <a:off x="681608" y="1998150"/>
            <a:ext cx="4156500" cy="57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dirty="0">
                <a:solidFill>
                  <a:schemeClr val="lt1"/>
                </a:solidFill>
              </a:rPr>
              <a:t>To Solve it, We add a table named Umpire, Give it a primary key UmpireId, and add The PK of this table which is MatchID. </a:t>
            </a:r>
          </a:p>
        </p:txBody>
      </p:sp>
      <p:pic>
        <p:nvPicPr>
          <p:cNvPr id="11" name="Picture 10" descr="East West University EWU logo in PNG SVG Vector format - Free Download">
            <a:extLst>
              <a:ext uri="{FF2B5EF4-FFF2-40B4-BE49-F238E27FC236}">
                <a16:creationId xmlns:a16="http://schemas.microsoft.com/office/drawing/2014/main" id="{C5580A91-8A1D-824C-9A08-D37EE94236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669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21C71FD5-47DC-DFC9-6E93-6BA1D7F7DA8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1D3538E-44F3-8803-2723-8E78414A4BB2}"/>
              </a:ext>
            </a:extLst>
          </p:cNvPr>
          <p:cNvPicPr>
            <a:picLocks noChangeAspect="1"/>
          </p:cNvPicPr>
          <p:nvPr/>
        </p:nvPicPr>
        <p:blipFill>
          <a:blip r:embed="rId3"/>
          <a:srcRect/>
          <a:stretch/>
        </p:blipFill>
        <p:spPr>
          <a:xfrm>
            <a:off x="3451695" y="-1455954"/>
            <a:ext cx="10698361" cy="6682385"/>
          </a:xfrm>
          <a:prstGeom prst="rect">
            <a:avLst/>
          </a:prstGeom>
        </p:spPr>
      </p:pic>
      <p:sp>
        <p:nvSpPr>
          <p:cNvPr id="2" name="Rectangle 1">
            <a:extLst>
              <a:ext uri="{FF2B5EF4-FFF2-40B4-BE49-F238E27FC236}">
                <a16:creationId xmlns:a16="http://schemas.microsoft.com/office/drawing/2014/main" id="{D9870225-72E8-70AE-9B1E-ACB2A4EB98F9}"/>
              </a:ext>
            </a:extLst>
          </p:cNvPr>
          <p:cNvSpPr/>
          <p:nvPr/>
        </p:nvSpPr>
        <p:spPr>
          <a:xfrm>
            <a:off x="0" y="0"/>
            <a:ext cx="5097665" cy="5143500"/>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CCEF6489-871A-7671-C7E4-5D8E7FFF4507}"/>
              </a:ext>
            </a:extLst>
          </p:cNvPr>
          <p:cNvSpPr txBox="1">
            <a:spLocks noGrp="1"/>
          </p:cNvSpPr>
          <p:nvPr>
            <p:ph type="title"/>
          </p:nvPr>
        </p:nvSpPr>
        <p:spPr>
          <a:xfrm>
            <a:off x="593908"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32055236-DBA4-EDC6-A8C5-FEC87D6DDB76}"/>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376372F7-795E-8255-C8C2-91E1A540D0CA}"/>
              </a:ext>
            </a:extLst>
          </p:cNvPr>
          <p:cNvSpPr txBox="1">
            <a:spLocks noGrp="1"/>
          </p:cNvSpPr>
          <p:nvPr>
            <p:ph type="body" idx="4294967295"/>
          </p:nvPr>
        </p:nvSpPr>
        <p:spPr>
          <a:xfrm>
            <a:off x="681608" y="1031107"/>
            <a:ext cx="41565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1NF demands that every column must have atomic Values. For </a:t>
            </a:r>
            <a:r>
              <a:rPr lang="en" sz="1200" b="1" dirty="0">
                <a:solidFill>
                  <a:schemeClr val="lt1"/>
                </a:solidFill>
              </a:rPr>
              <a:t>Match</a:t>
            </a:r>
            <a:r>
              <a:rPr lang="en" sz="1200" dirty="0">
                <a:solidFill>
                  <a:schemeClr val="lt1"/>
                </a:solidFill>
              </a:rPr>
              <a:t> Table, the </a:t>
            </a:r>
            <a:r>
              <a:rPr lang="en" sz="1200" b="1" dirty="0">
                <a:solidFill>
                  <a:schemeClr val="lt1"/>
                </a:solidFill>
              </a:rPr>
              <a:t>Umpires</a:t>
            </a:r>
            <a:r>
              <a:rPr lang="en" sz="1200" dirty="0">
                <a:solidFill>
                  <a:schemeClr val="lt1"/>
                </a:solidFill>
              </a:rPr>
              <a:t> attribute is a multivalued attribute because a match has 2 or 3 umpires.</a:t>
            </a:r>
          </a:p>
          <a:p>
            <a:pPr marL="0" lvl="0" indent="0" rtl="0">
              <a:spcBef>
                <a:spcPts val="0"/>
              </a:spcBef>
              <a:spcAft>
                <a:spcPts val="1600"/>
              </a:spcAft>
              <a:buNone/>
            </a:pPr>
            <a:r>
              <a:rPr lang="en" sz="1200" dirty="0">
                <a:solidFill>
                  <a:schemeClr val="lt1"/>
                </a:solidFill>
              </a:rPr>
              <a:t>To Solve it, We add a table named Umpire, Give it a primary key UmpireId, and add The PK of this table which is MatchID. </a:t>
            </a:r>
          </a:p>
        </p:txBody>
      </p:sp>
      <p:pic>
        <p:nvPicPr>
          <p:cNvPr id="7" name="Picture 6">
            <a:extLst>
              <a:ext uri="{FF2B5EF4-FFF2-40B4-BE49-F238E27FC236}">
                <a16:creationId xmlns:a16="http://schemas.microsoft.com/office/drawing/2014/main" id="{B8796CBE-BF32-78C5-7802-88289DB67928}"/>
              </a:ext>
            </a:extLst>
          </p:cNvPr>
          <p:cNvPicPr>
            <a:picLocks noChangeAspect="1"/>
          </p:cNvPicPr>
          <p:nvPr/>
        </p:nvPicPr>
        <p:blipFill>
          <a:blip r:embed="rId4"/>
          <a:srcRect t="59181" r="77208"/>
          <a:stretch>
            <a:fillRect/>
          </a:stretch>
        </p:blipFill>
        <p:spPr>
          <a:xfrm>
            <a:off x="3444608" y="2495107"/>
            <a:ext cx="2445829" cy="2732666"/>
          </a:xfrm>
          <a:prstGeom prst="rect">
            <a:avLst/>
          </a:prstGeom>
        </p:spPr>
      </p:pic>
      <p:pic>
        <p:nvPicPr>
          <p:cNvPr id="5" name="Picture 4" descr="East West University EWU logo in PNG SVG Vector format - Free Download">
            <a:extLst>
              <a:ext uri="{FF2B5EF4-FFF2-40B4-BE49-F238E27FC236}">
                <a16:creationId xmlns:a16="http://schemas.microsoft.com/office/drawing/2014/main" id="{F394831C-9EF7-959D-4D88-FEF44B975AD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2001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3D5FA97D-8FE7-2672-7CF4-A8211A91414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A5EC250-69DD-285F-C098-636E4401F8F6}"/>
              </a:ext>
            </a:extLst>
          </p:cNvPr>
          <p:cNvPicPr>
            <a:picLocks noChangeAspect="1"/>
          </p:cNvPicPr>
          <p:nvPr/>
        </p:nvPicPr>
        <p:blipFill>
          <a:blip r:embed="rId3"/>
          <a:srcRect/>
          <a:stretch/>
        </p:blipFill>
        <p:spPr>
          <a:xfrm>
            <a:off x="4679450" y="-1455954"/>
            <a:ext cx="10698361" cy="6682385"/>
          </a:xfrm>
          <a:prstGeom prst="rect">
            <a:avLst/>
          </a:prstGeom>
        </p:spPr>
      </p:pic>
      <p:sp>
        <p:nvSpPr>
          <p:cNvPr id="2" name="Rectangle 1">
            <a:extLst>
              <a:ext uri="{FF2B5EF4-FFF2-40B4-BE49-F238E27FC236}">
                <a16:creationId xmlns:a16="http://schemas.microsoft.com/office/drawing/2014/main" id="{7B9548FA-75DC-41D3-D7F5-B5E02DF385B2}"/>
              </a:ext>
            </a:extLst>
          </p:cNvPr>
          <p:cNvSpPr/>
          <p:nvPr/>
        </p:nvSpPr>
        <p:spPr>
          <a:xfrm>
            <a:off x="0" y="0"/>
            <a:ext cx="5097665" cy="5143500"/>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2F7C939B-0EFF-7271-FB6D-8C1E2741056F}"/>
              </a:ext>
            </a:extLst>
          </p:cNvPr>
          <p:cNvSpPr txBox="1">
            <a:spLocks noGrp="1"/>
          </p:cNvSpPr>
          <p:nvPr>
            <p:ph type="title"/>
          </p:nvPr>
        </p:nvSpPr>
        <p:spPr>
          <a:xfrm>
            <a:off x="593908" y="445025"/>
            <a:ext cx="4375041"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Many-To-Many Decomposition</a:t>
            </a:r>
            <a:endParaRPr dirty="0"/>
          </a:p>
        </p:txBody>
      </p:sp>
      <p:cxnSp>
        <p:nvCxnSpPr>
          <p:cNvPr id="281" name="Google Shape;281;p50">
            <a:extLst>
              <a:ext uri="{FF2B5EF4-FFF2-40B4-BE49-F238E27FC236}">
                <a16:creationId xmlns:a16="http://schemas.microsoft.com/office/drawing/2014/main" id="{C029705C-95EC-124B-8ED1-62229AE2D22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23077232-1B54-9E56-AD6B-CEB924FD1983}"/>
              </a:ext>
            </a:extLst>
          </p:cNvPr>
          <p:cNvPicPr>
            <a:picLocks noChangeAspect="1"/>
          </p:cNvPicPr>
          <p:nvPr/>
        </p:nvPicPr>
        <p:blipFill>
          <a:blip r:embed="rId4"/>
          <a:srcRect l="1" t="21910" r="47959"/>
          <a:stretch>
            <a:fillRect/>
          </a:stretch>
        </p:blipFill>
        <p:spPr>
          <a:xfrm>
            <a:off x="4672363" y="0"/>
            <a:ext cx="5584511" cy="5227773"/>
          </a:xfrm>
          <a:prstGeom prst="rect">
            <a:avLst/>
          </a:prstGeom>
        </p:spPr>
      </p:pic>
      <p:sp>
        <p:nvSpPr>
          <p:cNvPr id="3" name="Google Shape;282;p50">
            <a:extLst>
              <a:ext uri="{FF2B5EF4-FFF2-40B4-BE49-F238E27FC236}">
                <a16:creationId xmlns:a16="http://schemas.microsoft.com/office/drawing/2014/main" id="{C0B7D621-862F-D3AF-C2FE-C717D03F369A}"/>
              </a:ext>
            </a:extLst>
          </p:cNvPr>
          <p:cNvSpPr txBox="1">
            <a:spLocks/>
          </p:cNvSpPr>
          <p:nvPr/>
        </p:nvSpPr>
        <p:spPr>
          <a:xfrm>
            <a:off x="624903" y="1314638"/>
            <a:ext cx="3422557" cy="2109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a:solidFill>
                  <a:schemeClr val="lt1"/>
                </a:solidFill>
              </a:rPr>
              <a:t>But an Umpire can be umpire in multiple matches as well, resulting in a many-to-many relationship.</a:t>
            </a:r>
            <a:br>
              <a:rPr lang="en" sz="1200">
                <a:solidFill>
                  <a:schemeClr val="lt1"/>
                </a:solidFill>
              </a:rPr>
            </a:br>
            <a:endParaRPr lang="en" sz="1200" dirty="0">
              <a:solidFill>
                <a:schemeClr val="lt1"/>
              </a:solidFill>
            </a:endParaRPr>
          </a:p>
        </p:txBody>
      </p:sp>
      <p:pic>
        <p:nvPicPr>
          <p:cNvPr id="6" name="Picture 5" descr="East West University EWU logo in PNG SVG Vector format - Free Download">
            <a:extLst>
              <a:ext uri="{FF2B5EF4-FFF2-40B4-BE49-F238E27FC236}">
                <a16:creationId xmlns:a16="http://schemas.microsoft.com/office/drawing/2014/main" id="{43FC39C6-CEE6-5457-D019-A4FF960CD64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3563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2A5C1800-8CFC-92B4-7133-F105C284A62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9B3ED3C-8E1E-0A85-B9B0-26AB3B3C8378}"/>
              </a:ext>
            </a:extLst>
          </p:cNvPr>
          <p:cNvPicPr>
            <a:picLocks noChangeAspect="1"/>
          </p:cNvPicPr>
          <p:nvPr/>
        </p:nvPicPr>
        <p:blipFill>
          <a:blip r:embed="rId3"/>
          <a:srcRect l="2" t="-2230" r="-2573" b="-2"/>
          <a:stretch>
            <a:fillRect/>
          </a:stretch>
        </p:blipFill>
        <p:spPr>
          <a:xfrm>
            <a:off x="3317018" y="-428840"/>
            <a:ext cx="7290457" cy="4533007"/>
          </a:xfrm>
          <a:prstGeom prst="rect">
            <a:avLst/>
          </a:prstGeom>
        </p:spPr>
      </p:pic>
      <p:sp>
        <p:nvSpPr>
          <p:cNvPr id="2" name="Rectangle 1">
            <a:extLst>
              <a:ext uri="{FF2B5EF4-FFF2-40B4-BE49-F238E27FC236}">
                <a16:creationId xmlns:a16="http://schemas.microsoft.com/office/drawing/2014/main" id="{CD122ED7-38F8-8E76-570C-5AE4EE67BBA2}"/>
              </a:ext>
            </a:extLst>
          </p:cNvPr>
          <p:cNvSpPr/>
          <p:nvPr/>
        </p:nvSpPr>
        <p:spPr>
          <a:xfrm>
            <a:off x="-715926" y="0"/>
            <a:ext cx="5628168" cy="2906233"/>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1D8AC73B-D612-FE58-FF1A-EE55369D8869}"/>
              </a:ext>
            </a:extLst>
          </p:cNvPr>
          <p:cNvSpPr txBox="1">
            <a:spLocks noGrp="1"/>
          </p:cNvSpPr>
          <p:nvPr>
            <p:ph type="title"/>
          </p:nvPr>
        </p:nvSpPr>
        <p:spPr>
          <a:xfrm>
            <a:off x="593908" y="445025"/>
            <a:ext cx="4375041"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Many-To-Many Decomposition</a:t>
            </a:r>
            <a:endParaRPr dirty="0"/>
          </a:p>
        </p:txBody>
      </p:sp>
      <p:cxnSp>
        <p:nvCxnSpPr>
          <p:cNvPr id="281" name="Google Shape;281;p50">
            <a:extLst>
              <a:ext uri="{FF2B5EF4-FFF2-40B4-BE49-F238E27FC236}">
                <a16:creationId xmlns:a16="http://schemas.microsoft.com/office/drawing/2014/main" id="{05C06186-E874-069D-D561-ACAA3309DC2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C71702E3-42AF-6B76-2406-042A1ECA027E}"/>
              </a:ext>
            </a:extLst>
          </p:cNvPr>
          <p:cNvSpPr txBox="1">
            <a:spLocks noGrp="1"/>
          </p:cNvSpPr>
          <p:nvPr>
            <p:ph type="body" idx="4294967295"/>
          </p:nvPr>
        </p:nvSpPr>
        <p:spPr>
          <a:xfrm>
            <a:off x="624903" y="1314638"/>
            <a:ext cx="3422557" cy="2109042"/>
          </a:xfrm>
          <a:prstGeom prst="rect">
            <a:avLst/>
          </a:prstGeom>
        </p:spPr>
        <p:txBody>
          <a:bodyPr spcFirstLastPara="1" wrap="square" lIns="91425" tIns="91425" rIns="91425" bIns="91425" anchor="t" anchorCtr="0">
            <a:noAutofit/>
          </a:bodyPr>
          <a:lstStyle/>
          <a:p>
            <a:pPr marL="0" lvl="0" indent="0">
              <a:spcAft>
                <a:spcPts val="1600"/>
              </a:spcAft>
              <a:buNone/>
            </a:pPr>
            <a:r>
              <a:rPr lang="en" sz="1200" dirty="0">
                <a:solidFill>
                  <a:schemeClr val="lt1"/>
                </a:solidFill>
              </a:rPr>
              <a:t>But an Umpire can be umpire in multiple matches as well, resulting in a many-to-many relationship.</a:t>
            </a:r>
            <a:br>
              <a:rPr lang="en" sz="1200" dirty="0">
                <a:solidFill>
                  <a:schemeClr val="lt1"/>
                </a:solidFill>
              </a:rPr>
            </a:br>
            <a:endParaRPr lang="en" sz="1200" dirty="0">
              <a:solidFill>
                <a:schemeClr val="lt1"/>
              </a:solidFill>
            </a:endParaRPr>
          </a:p>
        </p:txBody>
      </p:sp>
      <p:sp>
        <p:nvSpPr>
          <p:cNvPr id="6" name="Google Shape;282;p50">
            <a:extLst>
              <a:ext uri="{FF2B5EF4-FFF2-40B4-BE49-F238E27FC236}">
                <a16:creationId xmlns:a16="http://schemas.microsoft.com/office/drawing/2014/main" id="{05FF1365-C1C0-9F5F-4E39-A39C0C5FCD28}"/>
              </a:ext>
            </a:extLst>
          </p:cNvPr>
          <p:cNvSpPr txBox="1">
            <a:spLocks/>
          </p:cNvSpPr>
          <p:nvPr/>
        </p:nvSpPr>
        <p:spPr>
          <a:xfrm>
            <a:off x="624902" y="2147264"/>
            <a:ext cx="3422557" cy="2109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dirty="0">
                <a:solidFill>
                  <a:schemeClr val="lt1"/>
                </a:solidFill>
              </a:rPr>
              <a:t>To reduce redundancy we have decomposed it by </a:t>
            </a:r>
            <a:r>
              <a:rPr lang="en-US" sz="1200" dirty="0">
                <a:solidFill>
                  <a:schemeClr val="lt1"/>
                </a:solidFill>
              </a:rPr>
              <a:t>converting the relationship to a </a:t>
            </a:r>
            <a:r>
              <a:rPr lang="en" sz="1200" dirty="0">
                <a:solidFill>
                  <a:schemeClr val="lt1"/>
                </a:solidFill>
              </a:rPr>
              <a:t>table called Umpired_By.</a:t>
            </a:r>
            <a:br>
              <a:rPr lang="en" sz="1200" dirty="0">
                <a:solidFill>
                  <a:schemeClr val="lt1"/>
                </a:solidFill>
              </a:rPr>
            </a:br>
            <a:endParaRPr lang="en" sz="1200" dirty="0">
              <a:solidFill>
                <a:schemeClr val="lt1"/>
              </a:solidFill>
            </a:endParaRPr>
          </a:p>
        </p:txBody>
      </p:sp>
      <p:pic>
        <p:nvPicPr>
          <p:cNvPr id="8" name="Picture 7" descr="East West University EWU logo in PNG SVG Vector format - Free Download">
            <a:extLst>
              <a:ext uri="{FF2B5EF4-FFF2-40B4-BE49-F238E27FC236}">
                <a16:creationId xmlns:a16="http://schemas.microsoft.com/office/drawing/2014/main" id="{6F3C702C-8856-3D6F-1ACF-6EFADCA164A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944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6E6018F9-7FF1-FE6C-68FD-A6195B4227BD}"/>
            </a:ext>
          </a:extLst>
        </p:cNvPr>
        <p:cNvGrpSpPr/>
        <p:nvPr/>
      </p:nvGrpSpPr>
      <p:grpSpPr>
        <a:xfrm>
          <a:off x="0" y="0"/>
          <a:ext cx="0" cy="0"/>
          <a:chOff x="0" y="0"/>
          <a:chExt cx="0" cy="0"/>
        </a:xfrm>
      </p:grpSpPr>
      <p:pic>
        <p:nvPicPr>
          <p:cNvPr id="5" name="Picture 4" descr="A computer screen shot of a computer flowchart&#10;&#10;AI-generated content may be incorrect.">
            <a:extLst>
              <a:ext uri="{FF2B5EF4-FFF2-40B4-BE49-F238E27FC236}">
                <a16:creationId xmlns:a16="http://schemas.microsoft.com/office/drawing/2014/main" id="{9E846E89-836D-67BF-16A0-58F4D0921AD7}"/>
              </a:ext>
            </a:extLst>
          </p:cNvPr>
          <p:cNvPicPr>
            <a:picLocks noChangeAspect="1"/>
          </p:cNvPicPr>
          <p:nvPr/>
        </p:nvPicPr>
        <p:blipFill>
          <a:blip r:embed="rId3"/>
          <a:stretch>
            <a:fillRect/>
          </a:stretch>
        </p:blipFill>
        <p:spPr>
          <a:xfrm>
            <a:off x="3310958" y="-331500"/>
            <a:ext cx="7116614" cy="5065418"/>
          </a:xfrm>
          <a:prstGeom prst="rect">
            <a:avLst/>
          </a:prstGeom>
        </p:spPr>
      </p:pic>
      <p:sp>
        <p:nvSpPr>
          <p:cNvPr id="2" name="Rectangle 1">
            <a:extLst>
              <a:ext uri="{FF2B5EF4-FFF2-40B4-BE49-F238E27FC236}">
                <a16:creationId xmlns:a16="http://schemas.microsoft.com/office/drawing/2014/main" id="{0BB3BA56-CD2E-D07C-D496-FF20A76C6854}"/>
              </a:ext>
            </a:extLst>
          </p:cNvPr>
          <p:cNvSpPr/>
          <p:nvPr/>
        </p:nvSpPr>
        <p:spPr>
          <a:xfrm>
            <a:off x="-715926" y="0"/>
            <a:ext cx="5628168" cy="2906233"/>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6C1FAA34-111D-8529-31D1-31D8C05AE819}"/>
              </a:ext>
            </a:extLst>
          </p:cNvPr>
          <p:cNvSpPr txBox="1">
            <a:spLocks noGrp="1"/>
          </p:cNvSpPr>
          <p:nvPr>
            <p:ph type="title"/>
          </p:nvPr>
        </p:nvSpPr>
        <p:spPr>
          <a:xfrm>
            <a:off x="593908" y="445025"/>
            <a:ext cx="4375041"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Many-To-Many Decomposition</a:t>
            </a:r>
            <a:endParaRPr dirty="0"/>
          </a:p>
        </p:txBody>
      </p:sp>
      <p:cxnSp>
        <p:nvCxnSpPr>
          <p:cNvPr id="281" name="Google Shape;281;p50">
            <a:extLst>
              <a:ext uri="{FF2B5EF4-FFF2-40B4-BE49-F238E27FC236}">
                <a16:creationId xmlns:a16="http://schemas.microsoft.com/office/drawing/2014/main" id="{C106752C-DC05-10BF-0526-CAA3CF9B85F4}"/>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282;p50">
            <a:extLst>
              <a:ext uri="{FF2B5EF4-FFF2-40B4-BE49-F238E27FC236}">
                <a16:creationId xmlns:a16="http://schemas.microsoft.com/office/drawing/2014/main" id="{766E713E-2A0E-0383-C333-BA45A481965C}"/>
              </a:ext>
            </a:extLst>
          </p:cNvPr>
          <p:cNvSpPr txBox="1">
            <a:spLocks/>
          </p:cNvSpPr>
          <p:nvPr/>
        </p:nvSpPr>
        <p:spPr>
          <a:xfrm>
            <a:off x="624903" y="1314638"/>
            <a:ext cx="3422557" cy="2109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a:solidFill>
                  <a:schemeClr val="lt1"/>
                </a:solidFill>
              </a:rPr>
              <a:t>But an Umpire can be umpire in multiple matches as well, resulting in a many-to-many relationship.</a:t>
            </a:r>
            <a:br>
              <a:rPr lang="en" sz="1200">
                <a:solidFill>
                  <a:schemeClr val="lt1"/>
                </a:solidFill>
              </a:rPr>
            </a:br>
            <a:endParaRPr lang="en" sz="1200" dirty="0">
              <a:solidFill>
                <a:schemeClr val="lt1"/>
              </a:solidFill>
            </a:endParaRPr>
          </a:p>
        </p:txBody>
      </p:sp>
      <p:sp>
        <p:nvSpPr>
          <p:cNvPr id="4" name="Google Shape;282;p50">
            <a:extLst>
              <a:ext uri="{FF2B5EF4-FFF2-40B4-BE49-F238E27FC236}">
                <a16:creationId xmlns:a16="http://schemas.microsoft.com/office/drawing/2014/main" id="{A9FD3A3A-663D-73AD-2DB3-C42055BA6C82}"/>
              </a:ext>
            </a:extLst>
          </p:cNvPr>
          <p:cNvSpPr txBox="1">
            <a:spLocks/>
          </p:cNvSpPr>
          <p:nvPr/>
        </p:nvSpPr>
        <p:spPr>
          <a:xfrm>
            <a:off x="624902" y="2147264"/>
            <a:ext cx="3422557" cy="2109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 sz="1200" dirty="0">
                <a:solidFill>
                  <a:schemeClr val="lt1"/>
                </a:solidFill>
              </a:rPr>
              <a:t>To reduce redundancy we have decomposed it by </a:t>
            </a:r>
            <a:r>
              <a:rPr lang="en-US" sz="1200" dirty="0">
                <a:solidFill>
                  <a:schemeClr val="lt1"/>
                </a:solidFill>
              </a:rPr>
              <a:t>converting the relationship to a </a:t>
            </a:r>
            <a:r>
              <a:rPr lang="en" sz="1200" dirty="0">
                <a:solidFill>
                  <a:schemeClr val="lt1"/>
                </a:solidFill>
              </a:rPr>
              <a:t>table called Umpired_By.</a:t>
            </a:r>
            <a:br>
              <a:rPr lang="en" sz="1200" dirty="0">
                <a:solidFill>
                  <a:schemeClr val="lt1"/>
                </a:solidFill>
              </a:rPr>
            </a:br>
            <a:endParaRPr lang="en" sz="1200" dirty="0">
              <a:solidFill>
                <a:schemeClr val="lt1"/>
              </a:solidFill>
            </a:endParaRPr>
          </a:p>
        </p:txBody>
      </p:sp>
      <p:pic>
        <p:nvPicPr>
          <p:cNvPr id="6" name="Picture 5" descr="East West University EWU logo in PNG SVG Vector format - Free Download">
            <a:extLst>
              <a:ext uri="{FF2B5EF4-FFF2-40B4-BE49-F238E27FC236}">
                <a16:creationId xmlns:a16="http://schemas.microsoft.com/office/drawing/2014/main" id="{413EB9A1-38BD-E98A-8984-8BE21CDD675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897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57CBB95C-4F4E-CECA-AD8C-866F73EBFD0C}"/>
            </a:ext>
          </a:extLst>
        </p:cNvPr>
        <p:cNvGrpSpPr/>
        <p:nvPr/>
      </p:nvGrpSpPr>
      <p:grpSpPr>
        <a:xfrm>
          <a:off x="0" y="0"/>
          <a:ext cx="0" cy="0"/>
          <a:chOff x="0" y="0"/>
          <a:chExt cx="0" cy="0"/>
        </a:xfrm>
      </p:grpSpPr>
      <p:pic>
        <p:nvPicPr>
          <p:cNvPr id="5" name="Picture 4" descr="A computer screen shot of a computer flowchart&#10;&#10;AI-generated content may be incorrect.">
            <a:extLst>
              <a:ext uri="{FF2B5EF4-FFF2-40B4-BE49-F238E27FC236}">
                <a16:creationId xmlns:a16="http://schemas.microsoft.com/office/drawing/2014/main" id="{E4665FE0-95F3-0F92-9B2E-2D58C79B3989}"/>
              </a:ext>
            </a:extLst>
          </p:cNvPr>
          <p:cNvPicPr>
            <a:picLocks noChangeAspect="1"/>
          </p:cNvPicPr>
          <p:nvPr/>
        </p:nvPicPr>
        <p:blipFill>
          <a:blip r:embed="rId3"/>
          <a:stretch>
            <a:fillRect/>
          </a:stretch>
        </p:blipFill>
        <p:spPr>
          <a:xfrm>
            <a:off x="-3791592" y="-2149317"/>
            <a:ext cx="11574224" cy="8238227"/>
          </a:xfrm>
          <a:prstGeom prst="rect">
            <a:avLst/>
          </a:prstGeom>
        </p:spPr>
      </p:pic>
      <p:sp>
        <p:nvSpPr>
          <p:cNvPr id="2" name="Rectangle 1">
            <a:extLst>
              <a:ext uri="{FF2B5EF4-FFF2-40B4-BE49-F238E27FC236}">
                <a16:creationId xmlns:a16="http://schemas.microsoft.com/office/drawing/2014/main" id="{FB55FED8-5F6A-5F01-B612-B1B3C06EAB33}"/>
              </a:ext>
            </a:extLst>
          </p:cNvPr>
          <p:cNvSpPr/>
          <p:nvPr/>
        </p:nvSpPr>
        <p:spPr>
          <a:xfrm>
            <a:off x="-715927" y="0"/>
            <a:ext cx="7584560"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181C56AF-38E4-E74F-0809-15E9B6FD0E2B}"/>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93275D08-8CA7-CA47-629B-B11184BA98F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6BEA877F-1674-6D6F-5F82-C6C4FB9AD28E}"/>
              </a:ext>
            </a:extLst>
          </p:cNvPr>
          <p:cNvSpPr txBox="1">
            <a:spLocks noGrp="1"/>
          </p:cNvSpPr>
          <p:nvPr>
            <p:ph type="body" idx="4294967295"/>
          </p:nvPr>
        </p:nvSpPr>
        <p:spPr>
          <a:xfrm>
            <a:off x="624903" y="979845"/>
            <a:ext cx="3422557" cy="2340410"/>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Also, Atomic values refer to reduced percentage of NULL values. </a:t>
            </a:r>
            <a:r>
              <a:rPr lang="en-US" sz="1200" dirty="0" err="1">
                <a:solidFill>
                  <a:schemeClr val="lt1"/>
                </a:solidFill>
              </a:rPr>
              <a:t>RunsScored</a:t>
            </a:r>
            <a:r>
              <a:rPr lang="en-US" sz="1200" dirty="0">
                <a:solidFill>
                  <a:schemeClr val="lt1"/>
                </a:solidFill>
              </a:rPr>
              <a:t> might be 0 or more for any certain Ball but every ball doesn’t yield Extra runs or Player Outs. So those fields will mostly remain NULL. </a:t>
            </a:r>
          </a:p>
        </p:txBody>
      </p:sp>
      <p:sp>
        <p:nvSpPr>
          <p:cNvPr id="3" name="Rectangle 2">
            <a:extLst>
              <a:ext uri="{FF2B5EF4-FFF2-40B4-BE49-F238E27FC236}">
                <a16:creationId xmlns:a16="http://schemas.microsoft.com/office/drawing/2014/main" id="{679F6D0C-9EB1-EAB7-2FAA-5B2538C90B2A}"/>
              </a:ext>
            </a:extLst>
          </p:cNvPr>
          <p:cNvSpPr/>
          <p:nvPr/>
        </p:nvSpPr>
        <p:spPr>
          <a:xfrm>
            <a:off x="5975097" y="3507473"/>
            <a:ext cx="2169042" cy="5399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38D80F-6CD3-17E6-4C4C-F7AF16606682}"/>
              </a:ext>
            </a:extLst>
          </p:cNvPr>
          <p:cNvSpPr/>
          <p:nvPr/>
        </p:nvSpPr>
        <p:spPr>
          <a:xfrm>
            <a:off x="5975097" y="4106441"/>
            <a:ext cx="2169042" cy="7561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ast West University EWU logo in PNG SVG Vector format - Free Download">
            <a:extLst>
              <a:ext uri="{FF2B5EF4-FFF2-40B4-BE49-F238E27FC236}">
                <a16:creationId xmlns:a16="http://schemas.microsoft.com/office/drawing/2014/main" id="{8D6527DF-BC93-05B9-023A-918B4D35DE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3875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6">
          <a:extLst>
            <a:ext uri="{FF2B5EF4-FFF2-40B4-BE49-F238E27FC236}">
              <a16:creationId xmlns:a16="http://schemas.microsoft.com/office/drawing/2014/main" id="{B6F76CA6-2A3E-9ED0-64EC-A3FCD41121A4}"/>
            </a:ext>
          </a:extLst>
        </p:cNvPr>
        <p:cNvGrpSpPr/>
        <p:nvPr/>
      </p:nvGrpSpPr>
      <p:grpSpPr>
        <a:xfrm>
          <a:off x="0" y="0"/>
          <a:ext cx="0" cy="0"/>
          <a:chOff x="0" y="0"/>
          <a:chExt cx="0" cy="0"/>
        </a:xfrm>
      </p:grpSpPr>
      <p:sp>
        <p:nvSpPr>
          <p:cNvPr id="2097" name="Google Shape;2097;p63">
            <a:extLst>
              <a:ext uri="{FF2B5EF4-FFF2-40B4-BE49-F238E27FC236}">
                <a16:creationId xmlns:a16="http://schemas.microsoft.com/office/drawing/2014/main" id="{9E4D6731-3499-6C24-BD39-B5F710179206}"/>
              </a:ext>
            </a:extLst>
          </p:cNvPr>
          <p:cNvSpPr txBox="1">
            <a:spLocks noGrp="1"/>
          </p:cNvSpPr>
          <p:nvPr>
            <p:ph type="title"/>
          </p:nvPr>
        </p:nvSpPr>
        <p:spPr>
          <a:xfrm>
            <a:off x="2050200" y="445025"/>
            <a:ext cx="5043600" cy="94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Members</a:t>
            </a:r>
            <a:endParaRPr dirty="0"/>
          </a:p>
        </p:txBody>
      </p:sp>
      <p:sp>
        <p:nvSpPr>
          <p:cNvPr id="2098" name="Google Shape;2098;p63">
            <a:extLst>
              <a:ext uri="{FF2B5EF4-FFF2-40B4-BE49-F238E27FC236}">
                <a16:creationId xmlns:a16="http://schemas.microsoft.com/office/drawing/2014/main" id="{26C63A38-39E7-205D-61B1-839A813AABFA}"/>
              </a:ext>
            </a:extLst>
          </p:cNvPr>
          <p:cNvSpPr txBox="1">
            <a:spLocks noGrp="1"/>
          </p:cNvSpPr>
          <p:nvPr>
            <p:ph type="title" idx="2"/>
          </p:nvPr>
        </p:nvSpPr>
        <p:spPr>
          <a:xfrm>
            <a:off x="1338238" y="2029723"/>
            <a:ext cx="27276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2023-3-60-223</a:t>
            </a:r>
            <a:endParaRPr dirty="0"/>
          </a:p>
        </p:txBody>
      </p:sp>
      <p:sp>
        <p:nvSpPr>
          <p:cNvPr id="2099" name="Google Shape;2099;p63">
            <a:extLst>
              <a:ext uri="{FF2B5EF4-FFF2-40B4-BE49-F238E27FC236}">
                <a16:creationId xmlns:a16="http://schemas.microsoft.com/office/drawing/2014/main" id="{9A62C5D9-0E26-C8AE-6FD7-F9CE2C6FD93A}"/>
              </a:ext>
            </a:extLst>
          </p:cNvPr>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Md. Abir Rahman</a:t>
            </a:r>
            <a:endParaRPr dirty="0"/>
          </a:p>
        </p:txBody>
      </p:sp>
      <p:sp>
        <p:nvSpPr>
          <p:cNvPr id="2100" name="Google Shape;2100;p63">
            <a:extLst>
              <a:ext uri="{FF2B5EF4-FFF2-40B4-BE49-F238E27FC236}">
                <a16:creationId xmlns:a16="http://schemas.microsoft.com/office/drawing/2014/main" id="{B8127864-EE54-DE2F-B73F-ABEEC0ABB507}"/>
              </a:ext>
            </a:extLst>
          </p:cNvPr>
          <p:cNvSpPr txBox="1">
            <a:spLocks noGrp="1"/>
          </p:cNvSpPr>
          <p:nvPr>
            <p:ph type="title" idx="3"/>
          </p:nvPr>
        </p:nvSpPr>
        <p:spPr>
          <a:xfrm>
            <a:off x="1338238" y="3035193"/>
            <a:ext cx="2727600" cy="3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2023-3-60-222</a:t>
            </a:r>
            <a:endParaRPr dirty="0"/>
          </a:p>
        </p:txBody>
      </p:sp>
      <p:sp>
        <p:nvSpPr>
          <p:cNvPr id="2101" name="Google Shape;2101;p63">
            <a:extLst>
              <a:ext uri="{FF2B5EF4-FFF2-40B4-BE49-F238E27FC236}">
                <a16:creationId xmlns:a16="http://schemas.microsoft.com/office/drawing/2014/main" id="{45B62B0C-0E48-150A-E06A-02819F726764}"/>
              </a:ext>
            </a:extLst>
          </p:cNvPr>
          <p:cNvSpPr txBox="1">
            <a:spLocks noGrp="1"/>
          </p:cNvSpPr>
          <p:nvPr>
            <p:ph type="subTitle" idx="4"/>
          </p:nvPr>
        </p:nvSpPr>
        <p:spPr>
          <a:xfrm>
            <a:off x="1338238" y="2721995"/>
            <a:ext cx="2727600" cy="60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Sudeepta Mandal</a:t>
            </a:r>
            <a:endParaRPr dirty="0"/>
          </a:p>
        </p:txBody>
      </p:sp>
      <p:sp>
        <p:nvSpPr>
          <p:cNvPr id="2102" name="Google Shape;2102;p63">
            <a:extLst>
              <a:ext uri="{FF2B5EF4-FFF2-40B4-BE49-F238E27FC236}">
                <a16:creationId xmlns:a16="http://schemas.microsoft.com/office/drawing/2014/main" id="{B7F4CFF1-96E8-6E23-81B0-4261830927EC}"/>
              </a:ext>
            </a:extLst>
          </p:cNvPr>
          <p:cNvSpPr txBox="1">
            <a:spLocks noGrp="1"/>
          </p:cNvSpPr>
          <p:nvPr>
            <p:ph type="title" idx="5"/>
          </p:nvPr>
        </p:nvSpPr>
        <p:spPr>
          <a:xfrm>
            <a:off x="5078163" y="2029723"/>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2023-3-60-490</a:t>
            </a:r>
            <a:endParaRPr dirty="0"/>
          </a:p>
        </p:txBody>
      </p:sp>
      <p:sp>
        <p:nvSpPr>
          <p:cNvPr id="2103" name="Google Shape;2103;p63">
            <a:extLst>
              <a:ext uri="{FF2B5EF4-FFF2-40B4-BE49-F238E27FC236}">
                <a16:creationId xmlns:a16="http://schemas.microsoft.com/office/drawing/2014/main" id="{094A4CD2-3035-A7EC-8015-70C16FA90821}"/>
              </a:ext>
            </a:extLst>
          </p:cNvPr>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Md. Julfikar Hossain</a:t>
            </a:r>
            <a:endParaRPr dirty="0"/>
          </a:p>
        </p:txBody>
      </p:sp>
      <p:sp>
        <p:nvSpPr>
          <p:cNvPr id="2104" name="Google Shape;2104;p63">
            <a:extLst>
              <a:ext uri="{FF2B5EF4-FFF2-40B4-BE49-F238E27FC236}">
                <a16:creationId xmlns:a16="http://schemas.microsoft.com/office/drawing/2014/main" id="{C4A4BBF5-F5EB-0ECC-5B5F-71510459F8F7}"/>
              </a:ext>
            </a:extLst>
          </p:cNvPr>
          <p:cNvSpPr txBox="1">
            <a:spLocks noGrp="1"/>
          </p:cNvSpPr>
          <p:nvPr>
            <p:ph type="title" idx="7"/>
          </p:nvPr>
        </p:nvSpPr>
        <p:spPr>
          <a:xfrm>
            <a:off x="5078163" y="3035193"/>
            <a:ext cx="2727600" cy="3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2023-3-60-195</a:t>
            </a:r>
            <a:endParaRPr dirty="0"/>
          </a:p>
        </p:txBody>
      </p:sp>
      <p:sp>
        <p:nvSpPr>
          <p:cNvPr id="2105" name="Google Shape;2105;p63">
            <a:extLst>
              <a:ext uri="{FF2B5EF4-FFF2-40B4-BE49-F238E27FC236}">
                <a16:creationId xmlns:a16="http://schemas.microsoft.com/office/drawing/2014/main" id="{5D2A0522-DFFA-F7DD-9384-FC9850445991}"/>
              </a:ext>
            </a:extLst>
          </p:cNvPr>
          <p:cNvSpPr txBox="1">
            <a:spLocks noGrp="1"/>
          </p:cNvSpPr>
          <p:nvPr>
            <p:ph type="subTitle" idx="8"/>
          </p:nvPr>
        </p:nvSpPr>
        <p:spPr>
          <a:xfrm>
            <a:off x="5078163" y="2721995"/>
            <a:ext cx="2727600" cy="60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Md. Rashid Uz Zaman</a:t>
            </a:r>
            <a:endParaRPr dirty="0"/>
          </a:p>
          <a:p>
            <a:pPr marL="0" lvl="0" indent="0" algn="l" rtl="0">
              <a:spcBef>
                <a:spcPts val="0"/>
              </a:spcBef>
              <a:spcAft>
                <a:spcPts val="0"/>
              </a:spcAft>
              <a:buNone/>
            </a:pPr>
            <a:endParaRPr dirty="0"/>
          </a:p>
        </p:txBody>
      </p:sp>
      <p:cxnSp>
        <p:nvCxnSpPr>
          <p:cNvPr id="2106" name="Google Shape;2106;p63">
            <a:extLst>
              <a:ext uri="{FF2B5EF4-FFF2-40B4-BE49-F238E27FC236}">
                <a16:creationId xmlns:a16="http://schemas.microsoft.com/office/drawing/2014/main" id="{E07014A2-891C-BF70-8965-2330123F5ABD}"/>
              </a:ext>
            </a:extLst>
          </p:cNvPr>
          <p:cNvCxnSpPr/>
          <p:nvPr/>
        </p:nvCxnSpPr>
        <p:spPr>
          <a:xfrm>
            <a:off x="3177463"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a:extLst>
              <a:ext uri="{FF2B5EF4-FFF2-40B4-BE49-F238E27FC236}">
                <a16:creationId xmlns:a16="http://schemas.microsoft.com/office/drawing/2014/main" id="{F98DCB02-DEE1-C5A6-6687-BCD3B2C9995C}"/>
              </a:ext>
            </a:extLst>
          </p:cNvPr>
          <p:cNvCxnSpPr/>
          <p:nvPr/>
        </p:nvCxnSpPr>
        <p:spPr>
          <a:xfrm>
            <a:off x="1348500" y="2571750"/>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East West University EWU logo in PNG SVG Vector format - Free Download">
            <a:extLst>
              <a:ext uri="{FF2B5EF4-FFF2-40B4-BE49-F238E27FC236}">
                <a16:creationId xmlns:a16="http://schemas.microsoft.com/office/drawing/2014/main" id="{742975C5-80CF-4845-E922-0F2BB66222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95265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47FA29DC-BD8E-E0A3-345A-104F2E04D321}"/>
            </a:ext>
          </a:extLst>
        </p:cNvPr>
        <p:cNvGrpSpPr/>
        <p:nvPr/>
      </p:nvGrpSpPr>
      <p:grpSpPr>
        <a:xfrm>
          <a:off x="0" y="0"/>
          <a:ext cx="0" cy="0"/>
          <a:chOff x="0" y="0"/>
          <a:chExt cx="0" cy="0"/>
        </a:xfrm>
      </p:grpSpPr>
      <p:pic>
        <p:nvPicPr>
          <p:cNvPr id="5" name="Picture 4" descr="A computer screen shot of a computer flowchart&#10;&#10;AI-generated content may be incorrect.">
            <a:extLst>
              <a:ext uri="{FF2B5EF4-FFF2-40B4-BE49-F238E27FC236}">
                <a16:creationId xmlns:a16="http://schemas.microsoft.com/office/drawing/2014/main" id="{7EFB20A8-E4A1-446C-2A82-E9CB8B46D301}"/>
              </a:ext>
            </a:extLst>
          </p:cNvPr>
          <p:cNvPicPr>
            <a:picLocks noChangeAspect="1"/>
          </p:cNvPicPr>
          <p:nvPr/>
        </p:nvPicPr>
        <p:blipFill>
          <a:blip r:embed="rId3"/>
          <a:stretch>
            <a:fillRect/>
          </a:stretch>
        </p:blipFill>
        <p:spPr>
          <a:xfrm>
            <a:off x="569739" y="-506570"/>
            <a:ext cx="6979374" cy="4967734"/>
          </a:xfrm>
          <a:prstGeom prst="rect">
            <a:avLst/>
          </a:prstGeom>
        </p:spPr>
      </p:pic>
      <p:sp>
        <p:nvSpPr>
          <p:cNvPr id="2" name="Rectangle 1">
            <a:extLst>
              <a:ext uri="{FF2B5EF4-FFF2-40B4-BE49-F238E27FC236}">
                <a16:creationId xmlns:a16="http://schemas.microsoft.com/office/drawing/2014/main" id="{56756440-B11D-4A73-5D25-0A0DA90D685B}"/>
              </a:ext>
            </a:extLst>
          </p:cNvPr>
          <p:cNvSpPr/>
          <p:nvPr/>
        </p:nvSpPr>
        <p:spPr>
          <a:xfrm>
            <a:off x="-715928" y="0"/>
            <a:ext cx="5932969"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94B69CD4-ABB1-BFDC-A6EC-E93B8B149B5D}"/>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85E5AE9E-622B-A2ED-78DE-FAD9A1DCA389}"/>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59EC4AAA-F4B5-2FE4-61E6-C3AF3D85774B}"/>
              </a:ext>
            </a:extLst>
          </p:cNvPr>
          <p:cNvSpPr txBox="1">
            <a:spLocks noGrp="1"/>
          </p:cNvSpPr>
          <p:nvPr>
            <p:ph type="body" idx="4294967295"/>
          </p:nvPr>
        </p:nvSpPr>
        <p:spPr>
          <a:xfrm>
            <a:off x="624903" y="979845"/>
            <a:ext cx="3422557" cy="2621048"/>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Also, Atomic values refer to reduced percentage of NULL values. </a:t>
            </a:r>
            <a:r>
              <a:rPr lang="en-US" sz="1200" dirty="0" err="1">
                <a:solidFill>
                  <a:schemeClr val="lt1"/>
                </a:solidFill>
              </a:rPr>
              <a:t>RunsScored</a:t>
            </a:r>
            <a:r>
              <a:rPr lang="en-US" sz="1200" dirty="0">
                <a:solidFill>
                  <a:schemeClr val="lt1"/>
                </a:solidFill>
              </a:rPr>
              <a:t> might be 0 or more for any certain Ball but every ball doesn’t yield Extra runs or Player Outs. So those fields will mostly remain NULL. </a:t>
            </a:r>
          </a:p>
          <a:p>
            <a:pPr marL="0" lvl="0" indent="0">
              <a:spcAft>
                <a:spcPts val="1600"/>
              </a:spcAft>
              <a:buNone/>
            </a:pPr>
            <a:endParaRPr lang="en-US" sz="1200" dirty="0">
              <a:solidFill>
                <a:schemeClr val="lt1"/>
              </a:solidFill>
            </a:endParaRPr>
          </a:p>
          <a:p>
            <a:pPr marL="0" lvl="0" indent="0">
              <a:spcAft>
                <a:spcPts val="1600"/>
              </a:spcAft>
              <a:buNone/>
            </a:pPr>
            <a:r>
              <a:rPr lang="en-US" sz="1200" dirty="0">
                <a:solidFill>
                  <a:schemeClr val="lt1"/>
                </a:solidFill>
              </a:rPr>
              <a:t>To Fix This issue, We will create two separate tables and we can either make a new primary key and tag it to that table or tag the composite key. </a:t>
            </a:r>
          </a:p>
        </p:txBody>
      </p:sp>
      <p:pic>
        <p:nvPicPr>
          <p:cNvPr id="8" name="Picture 7" descr="East West University EWU logo in PNG SVG Vector format - Free Download">
            <a:extLst>
              <a:ext uri="{FF2B5EF4-FFF2-40B4-BE49-F238E27FC236}">
                <a16:creationId xmlns:a16="http://schemas.microsoft.com/office/drawing/2014/main" id="{59DF82AA-8417-56D5-F361-3ED1FEE4FC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4512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26AE2353-0BE8-0AF1-5E1F-6FC08AD73CBB}"/>
            </a:ext>
          </a:extLst>
        </p:cNvPr>
        <p:cNvGrpSpPr/>
        <p:nvPr/>
      </p:nvGrpSpPr>
      <p:grpSpPr>
        <a:xfrm>
          <a:off x="0" y="0"/>
          <a:ext cx="0" cy="0"/>
          <a:chOff x="0" y="0"/>
          <a:chExt cx="0" cy="0"/>
        </a:xfrm>
      </p:grpSpPr>
      <p:pic>
        <p:nvPicPr>
          <p:cNvPr id="7" name="Picture 6" descr="A computer screen shot of a diagram&#10;&#10;AI-generated content may be incorrect.">
            <a:extLst>
              <a:ext uri="{FF2B5EF4-FFF2-40B4-BE49-F238E27FC236}">
                <a16:creationId xmlns:a16="http://schemas.microsoft.com/office/drawing/2014/main" id="{829ABEC0-823A-861F-93C1-E6C4FBA1EDAA}"/>
              </a:ext>
            </a:extLst>
          </p:cNvPr>
          <p:cNvPicPr>
            <a:picLocks noChangeAspect="1"/>
          </p:cNvPicPr>
          <p:nvPr/>
        </p:nvPicPr>
        <p:blipFill>
          <a:blip r:embed="rId3"/>
          <a:stretch>
            <a:fillRect/>
          </a:stretch>
        </p:blipFill>
        <p:spPr>
          <a:xfrm>
            <a:off x="576022" y="-499642"/>
            <a:ext cx="8309917" cy="5445716"/>
          </a:xfrm>
          <a:prstGeom prst="rect">
            <a:avLst/>
          </a:prstGeom>
        </p:spPr>
      </p:pic>
      <p:sp>
        <p:nvSpPr>
          <p:cNvPr id="2" name="Rectangle 1">
            <a:extLst>
              <a:ext uri="{FF2B5EF4-FFF2-40B4-BE49-F238E27FC236}">
                <a16:creationId xmlns:a16="http://schemas.microsoft.com/office/drawing/2014/main" id="{5D43806A-C10A-60E6-8FAD-7BBD393E8427}"/>
              </a:ext>
            </a:extLst>
          </p:cNvPr>
          <p:cNvSpPr/>
          <p:nvPr/>
        </p:nvSpPr>
        <p:spPr>
          <a:xfrm>
            <a:off x="-715928" y="0"/>
            <a:ext cx="5932969"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D17BFF08-8775-A442-EF74-9EFACAC426B7}"/>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1</a:t>
            </a:r>
            <a:r>
              <a:rPr lang="en" baseline="30000" dirty="0"/>
              <a:t>st</a:t>
            </a:r>
            <a:r>
              <a:rPr lang="en" dirty="0"/>
              <a:t> Normal Form – 1NF</a:t>
            </a:r>
            <a:endParaRPr dirty="0"/>
          </a:p>
        </p:txBody>
      </p:sp>
      <p:cxnSp>
        <p:nvCxnSpPr>
          <p:cNvPr id="281" name="Google Shape;281;p50">
            <a:extLst>
              <a:ext uri="{FF2B5EF4-FFF2-40B4-BE49-F238E27FC236}">
                <a16:creationId xmlns:a16="http://schemas.microsoft.com/office/drawing/2014/main" id="{78FFE98A-5D15-AA23-7A75-A009723AE05A}"/>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E119D0AC-8D32-4248-FF61-65C62E89D8F2}"/>
              </a:ext>
            </a:extLst>
          </p:cNvPr>
          <p:cNvSpPr txBox="1">
            <a:spLocks noGrp="1"/>
          </p:cNvSpPr>
          <p:nvPr>
            <p:ph type="body" idx="4294967295"/>
          </p:nvPr>
        </p:nvSpPr>
        <p:spPr>
          <a:xfrm>
            <a:off x="624903" y="979845"/>
            <a:ext cx="3422557" cy="2621048"/>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Also, Atomic values refer to reduced percentage of NULL values. </a:t>
            </a:r>
            <a:r>
              <a:rPr lang="en-US" sz="1200" dirty="0" err="1">
                <a:solidFill>
                  <a:schemeClr val="lt1"/>
                </a:solidFill>
              </a:rPr>
              <a:t>RunsScored</a:t>
            </a:r>
            <a:r>
              <a:rPr lang="en-US" sz="1200" dirty="0">
                <a:solidFill>
                  <a:schemeClr val="lt1"/>
                </a:solidFill>
              </a:rPr>
              <a:t> might be 0 or more for any certain Ball but every ball doesn’t yield Extra runs or Player Outs. So those fields will mostly remain NULL. </a:t>
            </a:r>
          </a:p>
          <a:p>
            <a:pPr marL="0" lvl="0" indent="0">
              <a:spcAft>
                <a:spcPts val="1600"/>
              </a:spcAft>
              <a:buNone/>
            </a:pPr>
            <a:endParaRPr lang="en-US" sz="1200" dirty="0">
              <a:solidFill>
                <a:schemeClr val="lt1"/>
              </a:solidFill>
            </a:endParaRPr>
          </a:p>
          <a:p>
            <a:pPr marL="0" lvl="0" indent="0">
              <a:spcAft>
                <a:spcPts val="1600"/>
              </a:spcAft>
              <a:buNone/>
            </a:pPr>
            <a:r>
              <a:rPr lang="en-US" sz="1200" dirty="0">
                <a:solidFill>
                  <a:schemeClr val="lt1"/>
                </a:solidFill>
              </a:rPr>
              <a:t>To Fix This issue, We will create two separate tables and we can either make a new primary key and tag it to that table or tag the composite key. </a:t>
            </a:r>
          </a:p>
        </p:txBody>
      </p:sp>
      <p:pic>
        <p:nvPicPr>
          <p:cNvPr id="3" name="Picture 2" descr="East West University EWU logo in PNG SVG Vector format - Free Download">
            <a:extLst>
              <a:ext uri="{FF2B5EF4-FFF2-40B4-BE49-F238E27FC236}">
                <a16:creationId xmlns:a16="http://schemas.microsoft.com/office/drawing/2014/main" id="{F73EE02F-1235-02F4-6A48-2642C65B5D0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0844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0E4BA901-5602-E8BD-096F-7B1DD8479AD1}"/>
            </a:ext>
          </a:extLst>
        </p:cNvPr>
        <p:cNvGrpSpPr/>
        <p:nvPr/>
      </p:nvGrpSpPr>
      <p:grpSpPr>
        <a:xfrm>
          <a:off x="0" y="0"/>
          <a:ext cx="0" cy="0"/>
          <a:chOff x="0" y="0"/>
          <a:chExt cx="0" cy="0"/>
        </a:xfrm>
      </p:grpSpPr>
      <p:pic>
        <p:nvPicPr>
          <p:cNvPr id="4" name="Picture 3" descr="A computer screen shot of a diagram&#10;&#10;AI-generated content may be incorrect.">
            <a:extLst>
              <a:ext uri="{FF2B5EF4-FFF2-40B4-BE49-F238E27FC236}">
                <a16:creationId xmlns:a16="http://schemas.microsoft.com/office/drawing/2014/main" id="{1A07DAAE-2E58-C318-308C-9B8A94FDF1CA}"/>
              </a:ext>
            </a:extLst>
          </p:cNvPr>
          <p:cNvPicPr>
            <a:picLocks noChangeAspect="1"/>
          </p:cNvPicPr>
          <p:nvPr/>
        </p:nvPicPr>
        <p:blipFill>
          <a:blip r:embed="rId3"/>
          <a:stretch>
            <a:fillRect/>
          </a:stretch>
        </p:blipFill>
        <p:spPr>
          <a:xfrm>
            <a:off x="-3521006" y="-911532"/>
            <a:ext cx="12607705" cy="8262174"/>
          </a:xfrm>
          <a:prstGeom prst="rect">
            <a:avLst/>
          </a:prstGeom>
        </p:spPr>
      </p:pic>
      <p:sp>
        <p:nvSpPr>
          <p:cNvPr id="2" name="Rectangle 1">
            <a:extLst>
              <a:ext uri="{FF2B5EF4-FFF2-40B4-BE49-F238E27FC236}">
                <a16:creationId xmlns:a16="http://schemas.microsoft.com/office/drawing/2014/main" id="{6AFC38B6-D621-2699-4DF9-A20974FF9C0D}"/>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CF7E427A-92A3-EB73-58FA-1456AD86FC9D}"/>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2</a:t>
            </a:r>
            <a:r>
              <a:rPr lang="en" baseline="30000" dirty="0"/>
              <a:t>nd</a:t>
            </a:r>
            <a:r>
              <a:rPr lang="en" dirty="0"/>
              <a:t> Normal Form - 2NF</a:t>
            </a:r>
            <a:endParaRPr dirty="0"/>
          </a:p>
        </p:txBody>
      </p:sp>
      <p:cxnSp>
        <p:nvCxnSpPr>
          <p:cNvPr id="281" name="Google Shape;281;p50">
            <a:extLst>
              <a:ext uri="{FF2B5EF4-FFF2-40B4-BE49-F238E27FC236}">
                <a16:creationId xmlns:a16="http://schemas.microsoft.com/office/drawing/2014/main" id="{B866E24C-E796-3B9F-1255-C77D2C09848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7D84E34B-1015-FE82-D1F6-B996E31075A8}"/>
              </a:ext>
            </a:extLst>
          </p:cNvPr>
          <p:cNvSpPr txBox="1">
            <a:spLocks noGrp="1"/>
          </p:cNvSpPr>
          <p:nvPr>
            <p:ph type="body" idx="4294967295"/>
          </p:nvPr>
        </p:nvSpPr>
        <p:spPr>
          <a:xfrm>
            <a:off x="624903" y="979845"/>
            <a:ext cx="3422557" cy="2340410"/>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2NF Demands There may not be any Partial Dependency and 1NF. Meaning not attribute can depend on  part of the candidate key. </a:t>
            </a:r>
          </a:p>
          <a:p>
            <a:pPr marL="0" lvl="0" indent="0">
              <a:spcAft>
                <a:spcPts val="1600"/>
              </a:spcAft>
              <a:buNone/>
            </a:pPr>
            <a:r>
              <a:rPr lang="en-US" sz="1200" dirty="0">
                <a:solidFill>
                  <a:schemeClr val="lt1"/>
                </a:solidFill>
              </a:rPr>
              <a:t>Here in </a:t>
            </a:r>
            <a:r>
              <a:rPr lang="en-US" sz="1200" dirty="0" err="1">
                <a:solidFill>
                  <a:schemeClr val="lt1"/>
                </a:solidFill>
              </a:rPr>
              <a:t>Ball_By_ball</a:t>
            </a:r>
            <a:endParaRPr lang="en-US" sz="1200" dirty="0">
              <a:solidFill>
                <a:schemeClr val="lt1"/>
              </a:solidFill>
            </a:endParaRPr>
          </a:p>
          <a:p>
            <a:pPr marL="0" lvl="0" indent="0">
              <a:spcAft>
                <a:spcPts val="1600"/>
              </a:spcAft>
              <a:buNone/>
            </a:pPr>
            <a:r>
              <a:rPr lang="en-US" sz="1050" b="1" i="1" u="sng" dirty="0" err="1">
                <a:solidFill>
                  <a:schemeClr val="lt1"/>
                </a:solidFill>
              </a:rPr>
              <a:t>Over_No</a:t>
            </a:r>
            <a:r>
              <a:rPr lang="en-US" sz="1050" b="1" i="1" u="sng" dirty="0">
                <a:solidFill>
                  <a:schemeClr val="lt1"/>
                </a:solidFill>
              </a:rPr>
              <a:t>, </a:t>
            </a:r>
            <a:r>
              <a:rPr lang="en-US" sz="1050" b="1" i="1" u="sng" dirty="0" err="1">
                <a:solidFill>
                  <a:schemeClr val="lt1"/>
                </a:solidFill>
              </a:rPr>
              <a:t>Ball_No</a:t>
            </a:r>
            <a:r>
              <a:rPr lang="en-US" sz="1050" b="1" i="1" u="sng" dirty="0">
                <a:solidFill>
                  <a:schemeClr val="lt1"/>
                </a:solidFill>
              </a:rPr>
              <a:t>, </a:t>
            </a: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br>
              <a:rPr lang="en" sz="1050" i="1" dirty="0">
                <a:solidFill>
                  <a:schemeClr val="lt1"/>
                </a:solidFill>
              </a:rPr>
            </a:br>
            <a:br>
              <a:rPr lang="en" sz="1050" i="1" dirty="0">
                <a:solidFill>
                  <a:schemeClr val="lt1"/>
                </a:solidFill>
              </a:rPr>
            </a:br>
            <a:r>
              <a:rPr lang="en" sz="1200" dirty="0">
                <a:solidFill>
                  <a:schemeClr val="lt1"/>
                </a:solidFill>
              </a:rPr>
              <a:t>But also</a:t>
            </a:r>
            <a:br>
              <a:rPr lang="en" sz="1050" i="1" dirty="0">
                <a:solidFill>
                  <a:schemeClr val="lt1"/>
                </a:solidFill>
              </a:rPr>
            </a:br>
            <a:br>
              <a:rPr lang="en" sz="1050" i="1" dirty="0">
                <a:solidFill>
                  <a:schemeClr val="lt1"/>
                </a:solidFill>
              </a:rPr>
            </a:b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endParaRPr lang="en-US" sz="1050" i="1" dirty="0">
              <a:solidFill>
                <a:schemeClr val="lt1"/>
              </a:solidFill>
            </a:endParaRPr>
          </a:p>
        </p:txBody>
      </p:sp>
      <p:sp>
        <p:nvSpPr>
          <p:cNvPr id="7" name="Rectangle 6">
            <a:extLst>
              <a:ext uri="{FF2B5EF4-FFF2-40B4-BE49-F238E27FC236}">
                <a16:creationId xmlns:a16="http://schemas.microsoft.com/office/drawing/2014/main" id="{0A107271-2345-B812-80C1-840BEFFD5621}"/>
              </a:ext>
            </a:extLst>
          </p:cNvPr>
          <p:cNvSpPr/>
          <p:nvPr/>
        </p:nvSpPr>
        <p:spPr>
          <a:xfrm>
            <a:off x="5388290" y="2780268"/>
            <a:ext cx="2169042" cy="5399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East West University EWU logo in PNG SVG Vector format - Free Download">
            <a:extLst>
              <a:ext uri="{FF2B5EF4-FFF2-40B4-BE49-F238E27FC236}">
                <a16:creationId xmlns:a16="http://schemas.microsoft.com/office/drawing/2014/main" id="{BE54E0A9-E24B-D66A-EAC7-4B336AFB772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24119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AFE50E02-1BA6-7B58-2CEB-D5EBAE9EEA0D}"/>
            </a:ext>
          </a:extLst>
        </p:cNvPr>
        <p:cNvGrpSpPr/>
        <p:nvPr/>
      </p:nvGrpSpPr>
      <p:grpSpPr>
        <a:xfrm>
          <a:off x="0" y="0"/>
          <a:ext cx="0" cy="0"/>
          <a:chOff x="0" y="0"/>
          <a:chExt cx="0" cy="0"/>
        </a:xfrm>
      </p:grpSpPr>
      <p:pic>
        <p:nvPicPr>
          <p:cNvPr id="4" name="Picture 3" descr="A computer screen shot of a diagram&#10;&#10;AI-generated content may be incorrect.">
            <a:extLst>
              <a:ext uri="{FF2B5EF4-FFF2-40B4-BE49-F238E27FC236}">
                <a16:creationId xmlns:a16="http://schemas.microsoft.com/office/drawing/2014/main" id="{3D7F4875-8A2A-BC55-E1EC-CF247A78F97A}"/>
              </a:ext>
            </a:extLst>
          </p:cNvPr>
          <p:cNvPicPr>
            <a:picLocks noChangeAspect="1"/>
          </p:cNvPicPr>
          <p:nvPr/>
        </p:nvPicPr>
        <p:blipFill>
          <a:blip r:embed="rId3"/>
          <a:stretch>
            <a:fillRect/>
          </a:stretch>
        </p:blipFill>
        <p:spPr>
          <a:xfrm>
            <a:off x="-2239525" y="-1628691"/>
            <a:ext cx="11532376" cy="7557482"/>
          </a:xfrm>
          <a:prstGeom prst="rect">
            <a:avLst/>
          </a:prstGeom>
        </p:spPr>
      </p:pic>
      <p:sp>
        <p:nvSpPr>
          <p:cNvPr id="2" name="Rectangle 1">
            <a:extLst>
              <a:ext uri="{FF2B5EF4-FFF2-40B4-BE49-F238E27FC236}">
                <a16:creationId xmlns:a16="http://schemas.microsoft.com/office/drawing/2014/main" id="{1ADD28ED-5AD8-9CDD-55AC-C0B8F7A15CCA}"/>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0A7B0056-1BB6-4826-8021-85A910EDE7E2}"/>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2</a:t>
            </a:r>
            <a:r>
              <a:rPr lang="en" baseline="30000" dirty="0"/>
              <a:t>nd</a:t>
            </a:r>
            <a:r>
              <a:rPr lang="en" dirty="0"/>
              <a:t> Normal Form - 2NF</a:t>
            </a:r>
            <a:endParaRPr dirty="0"/>
          </a:p>
        </p:txBody>
      </p:sp>
      <p:cxnSp>
        <p:nvCxnSpPr>
          <p:cNvPr id="281" name="Google Shape;281;p50">
            <a:extLst>
              <a:ext uri="{FF2B5EF4-FFF2-40B4-BE49-F238E27FC236}">
                <a16:creationId xmlns:a16="http://schemas.microsoft.com/office/drawing/2014/main" id="{4F64686C-A6C8-F5E3-1CDE-B483147A55A7}"/>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0AD5853E-91A4-E59A-3E45-D62AA7F8CC7D}"/>
              </a:ext>
            </a:extLst>
          </p:cNvPr>
          <p:cNvSpPr txBox="1">
            <a:spLocks noGrp="1"/>
          </p:cNvSpPr>
          <p:nvPr>
            <p:ph type="body" idx="4294967295"/>
          </p:nvPr>
        </p:nvSpPr>
        <p:spPr>
          <a:xfrm>
            <a:off x="624903" y="979845"/>
            <a:ext cx="3422557" cy="2340410"/>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2NF Demands There may not be any Partial Dependency and 1NF. Meaning not attribute can depend on  part of the candidate key. </a:t>
            </a:r>
          </a:p>
          <a:p>
            <a:pPr marL="0" lvl="0" indent="0">
              <a:spcAft>
                <a:spcPts val="1600"/>
              </a:spcAft>
              <a:buNone/>
            </a:pPr>
            <a:r>
              <a:rPr lang="en-US" sz="1200" dirty="0">
                <a:solidFill>
                  <a:schemeClr val="lt1"/>
                </a:solidFill>
              </a:rPr>
              <a:t>Here in </a:t>
            </a:r>
            <a:r>
              <a:rPr lang="en-US" sz="1200" dirty="0" err="1">
                <a:solidFill>
                  <a:schemeClr val="lt1"/>
                </a:solidFill>
              </a:rPr>
              <a:t>Ball_By_ball</a:t>
            </a:r>
            <a:endParaRPr lang="en-US" sz="1200" dirty="0">
              <a:solidFill>
                <a:schemeClr val="lt1"/>
              </a:solidFill>
            </a:endParaRPr>
          </a:p>
          <a:p>
            <a:pPr marL="0" lvl="0" indent="0">
              <a:spcAft>
                <a:spcPts val="1600"/>
              </a:spcAft>
              <a:buNone/>
            </a:pPr>
            <a:r>
              <a:rPr lang="en-US" sz="1050" b="1" i="1" u="sng" dirty="0" err="1">
                <a:solidFill>
                  <a:schemeClr val="lt1"/>
                </a:solidFill>
              </a:rPr>
              <a:t>Over_No</a:t>
            </a:r>
            <a:r>
              <a:rPr lang="en-US" sz="1050" b="1" i="1" u="sng" dirty="0">
                <a:solidFill>
                  <a:schemeClr val="lt1"/>
                </a:solidFill>
              </a:rPr>
              <a:t>, </a:t>
            </a:r>
            <a:r>
              <a:rPr lang="en-US" sz="1050" b="1" i="1" u="sng" dirty="0" err="1">
                <a:solidFill>
                  <a:schemeClr val="lt1"/>
                </a:solidFill>
              </a:rPr>
              <a:t>Ball_No</a:t>
            </a:r>
            <a:r>
              <a:rPr lang="en-US" sz="1050" b="1" i="1" u="sng" dirty="0">
                <a:solidFill>
                  <a:schemeClr val="lt1"/>
                </a:solidFill>
              </a:rPr>
              <a:t>, </a:t>
            </a: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br>
              <a:rPr lang="en" sz="1050" i="1" dirty="0">
                <a:solidFill>
                  <a:schemeClr val="lt1"/>
                </a:solidFill>
              </a:rPr>
            </a:br>
            <a:br>
              <a:rPr lang="en" sz="1050" i="1" dirty="0">
                <a:solidFill>
                  <a:schemeClr val="lt1"/>
                </a:solidFill>
              </a:rPr>
            </a:br>
            <a:r>
              <a:rPr lang="en" sz="1200" dirty="0">
                <a:solidFill>
                  <a:schemeClr val="lt1"/>
                </a:solidFill>
              </a:rPr>
              <a:t>But also</a:t>
            </a:r>
            <a:br>
              <a:rPr lang="en" sz="1050" i="1" dirty="0">
                <a:solidFill>
                  <a:schemeClr val="lt1"/>
                </a:solidFill>
              </a:rPr>
            </a:br>
            <a:br>
              <a:rPr lang="en" sz="1050" i="1" dirty="0">
                <a:solidFill>
                  <a:schemeClr val="lt1"/>
                </a:solidFill>
              </a:rPr>
            </a:b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endParaRPr lang="en-US" sz="1050" i="1" dirty="0">
              <a:solidFill>
                <a:schemeClr val="lt1"/>
              </a:solidFill>
            </a:endParaRPr>
          </a:p>
        </p:txBody>
      </p:sp>
      <p:sp>
        <p:nvSpPr>
          <p:cNvPr id="5" name="Google Shape;282;p50">
            <a:extLst>
              <a:ext uri="{FF2B5EF4-FFF2-40B4-BE49-F238E27FC236}">
                <a16:creationId xmlns:a16="http://schemas.microsoft.com/office/drawing/2014/main" id="{4E1CF028-D742-841A-5FB0-8B3C51E2559F}"/>
              </a:ext>
            </a:extLst>
          </p:cNvPr>
          <p:cNvSpPr txBox="1">
            <a:spLocks/>
          </p:cNvSpPr>
          <p:nvPr/>
        </p:nvSpPr>
        <p:spPr>
          <a:xfrm>
            <a:off x="624902" y="3856687"/>
            <a:ext cx="3422557" cy="912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This is a partial dependency. To solve this we create another Table directly with all attributes of the partial dependency. </a:t>
            </a:r>
          </a:p>
        </p:txBody>
      </p:sp>
      <p:pic>
        <p:nvPicPr>
          <p:cNvPr id="6" name="Picture 5" descr="East West University EWU logo in PNG SVG Vector format - Free Download">
            <a:extLst>
              <a:ext uri="{FF2B5EF4-FFF2-40B4-BE49-F238E27FC236}">
                <a16:creationId xmlns:a16="http://schemas.microsoft.com/office/drawing/2014/main" id="{493113A2-CBAC-7473-6F6C-A6A38DDB75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4043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BF97F653-91F1-F4C2-4B4B-B3863502511A}"/>
            </a:ext>
          </a:extLst>
        </p:cNvPr>
        <p:cNvGrpSpPr/>
        <p:nvPr/>
      </p:nvGrpSpPr>
      <p:grpSpPr>
        <a:xfrm>
          <a:off x="0" y="0"/>
          <a:ext cx="0" cy="0"/>
          <a:chOff x="0" y="0"/>
          <a:chExt cx="0" cy="0"/>
        </a:xfrm>
      </p:grpSpPr>
      <p:pic>
        <p:nvPicPr>
          <p:cNvPr id="5" name="Picture 4" descr="A computer screen shot of a diagram&#10;&#10;AI-generated content may be incorrect.">
            <a:extLst>
              <a:ext uri="{FF2B5EF4-FFF2-40B4-BE49-F238E27FC236}">
                <a16:creationId xmlns:a16="http://schemas.microsoft.com/office/drawing/2014/main" id="{38715FA7-5241-3721-27AC-76651DB17955}"/>
              </a:ext>
            </a:extLst>
          </p:cNvPr>
          <p:cNvPicPr>
            <a:picLocks noChangeAspect="1"/>
          </p:cNvPicPr>
          <p:nvPr/>
        </p:nvPicPr>
        <p:blipFill>
          <a:blip r:embed="rId3"/>
          <a:stretch>
            <a:fillRect/>
          </a:stretch>
        </p:blipFill>
        <p:spPr>
          <a:xfrm>
            <a:off x="-2239520" y="-1628691"/>
            <a:ext cx="11532376" cy="7557481"/>
          </a:xfrm>
          <a:prstGeom prst="rect">
            <a:avLst/>
          </a:prstGeom>
        </p:spPr>
      </p:pic>
      <p:sp>
        <p:nvSpPr>
          <p:cNvPr id="2" name="Rectangle 1">
            <a:extLst>
              <a:ext uri="{FF2B5EF4-FFF2-40B4-BE49-F238E27FC236}">
                <a16:creationId xmlns:a16="http://schemas.microsoft.com/office/drawing/2014/main" id="{898EC69A-E06C-465B-8980-5663DDD8F0A1}"/>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C18A383E-C371-2B93-7DC5-DF86C9B2D8E6}"/>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2</a:t>
            </a:r>
            <a:r>
              <a:rPr lang="en" baseline="30000" dirty="0"/>
              <a:t>nd</a:t>
            </a:r>
            <a:r>
              <a:rPr lang="en" dirty="0"/>
              <a:t> Normal Form - 2NF</a:t>
            </a:r>
            <a:endParaRPr dirty="0"/>
          </a:p>
        </p:txBody>
      </p:sp>
      <p:cxnSp>
        <p:nvCxnSpPr>
          <p:cNvPr id="281" name="Google Shape;281;p50">
            <a:extLst>
              <a:ext uri="{FF2B5EF4-FFF2-40B4-BE49-F238E27FC236}">
                <a16:creationId xmlns:a16="http://schemas.microsoft.com/office/drawing/2014/main" id="{A1928A63-B334-8291-FD8D-7E8CA5D3540B}"/>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28D73E77-542A-4E19-0C86-4134F1557823}"/>
              </a:ext>
            </a:extLst>
          </p:cNvPr>
          <p:cNvSpPr txBox="1">
            <a:spLocks noGrp="1"/>
          </p:cNvSpPr>
          <p:nvPr>
            <p:ph type="body" idx="4294967295"/>
          </p:nvPr>
        </p:nvSpPr>
        <p:spPr>
          <a:xfrm>
            <a:off x="624903" y="979845"/>
            <a:ext cx="3422557" cy="2755727"/>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2NF Demands There may not be any Partial Dependency and 1NF. Meaning no attribute can depend on  part of the candidate key. </a:t>
            </a:r>
          </a:p>
          <a:p>
            <a:pPr marL="0" lvl="0" indent="0">
              <a:spcAft>
                <a:spcPts val="1600"/>
              </a:spcAft>
              <a:buNone/>
            </a:pPr>
            <a:r>
              <a:rPr lang="en-US" sz="1200" dirty="0">
                <a:solidFill>
                  <a:schemeClr val="lt1"/>
                </a:solidFill>
              </a:rPr>
              <a:t>Here in </a:t>
            </a:r>
            <a:r>
              <a:rPr lang="en-US" sz="1200" dirty="0" err="1">
                <a:solidFill>
                  <a:schemeClr val="lt1"/>
                </a:solidFill>
              </a:rPr>
              <a:t>Ball_By_ball</a:t>
            </a:r>
            <a:endParaRPr lang="en-US" sz="1200" dirty="0">
              <a:solidFill>
                <a:schemeClr val="lt1"/>
              </a:solidFill>
            </a:endParaRPr>
          </a:p>
          <a:p>
            <a:pPr marL="0" lvl="0" indent="0">
              <a:spcAft>
                <a:spcPts val="1600"/>
              </a:spcAft>
              <a:buNone/>
            </a:pPr>
            <a:r>
              <a:rPr lang="en-US" sz="1050" b="1" i="1" u="sng" dirty="0" err="1">
                <a:solidFill>
                  <a:schemeClr val="lt1"/>
                </a:solidFill>
              </a:rPr>
              <a:t>Over_No</a:t>
            </a:r>
            <a:r>
              <a:rPr lang="en-US" sz="1050" b="1" i="1" u="sng" dirty="0">
                <a:solidFill>
                  <a:schemeClr val="lt1"/>
                </a:solidFill>
              </a:rPr>
              <a:t>, </a:t>
            </a:r>
            <a:r>
              <a:rPr lang="en-US" sz="1050" b="1" i="1" u="sng" dirty="0" err="1">
                <a:solidFill>
                  <a:schemeClr val="lt1"/>
                </a:solidFill>
              </a:rPr>
              <a:t>Ball_No</a:t>
            </a:r>
            <a:r>
              <a:rPr lang="en-US" sz="1050" b="1" i="1" u="sng" dirty="0">
                <a:solidFill>
                  <a:schemeClr val="lt1"/>
                </a:solidFill>
              </a:rPr>
              <a:t>, </a:t>
            </a: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br>
              <a:rPr lang="en" sz="1050" i="1" dirty="0">
                <a:solidFill>
                  <a:schemeClr val="lt1"/>
                </a:solidFill>
              </a:rPr>
            </a:br>
            <a:br>
              <a:rPr lang="en" sz="1050" i="1" dirty="0">
                <a:solidFill>
                  <a:schemeClr val="lt1"/>
                </a:solidFill>
              </a:rPr>
            </a:br>
            <a:r>
              <a:rPr lang="en" sz="1200" dirty="0">
                <a:solidFill>
                  <a:schemeClr val="lt1"/>
                </a:solidFill>
              </a:rPr>
              <a:t>But also</a:t>
            </a:r>
            <a:br>
              <a:rPr lang="en" sz="1050" i="1" dirty="0">
                <a:solidFill>
                  <a:schemeClr val="lt1"/>
                </a:solidFill>
              </a:rPr>
            </a:br>
            <a:br>
              <a:rPr lang="en" sz="1050" i="1" dirty="0">
                <a:solidFill>
                  <a:schemeClr val="lt1"/>
                </a:solidFill>
              </a:rPr>
            </a:br>
            <a:r>
              <a:rPr lang="en-US" sz="1050" b="1" i="1" u="sng" dirty="0" err="1">
                <a:solidFill>
                  <a:schemeClr val="lt1"/>
                </a:solidFill>
              </a:rPr>
              <a:t>Innings_no</a:t>
            </a:r>
            <a:r>
              <a:rPr lang="en-US" sz="1050" b="1" i="1" u="sng" dirty="0">
                <a:solidFill>
                  <a:schemeClr val="lt1"/>
                </a:solidFill>
              </a:rPr>
              <a:t>, </a:t>
            </a:r>
            <a:r>
              <a:rPr lang="en-US" sz="1050" b="1" i="1" u="sng" dirty="0" err="1">
                <a:solidFill>
                  <a:schemeClr val="lt1"/>
                </a:solidFill>
              </a:rPr>
              <a:t>MatchID</a:t>
            </a:r>
            <a:r>
              <a:rPr lang="en-US" sz="1050" b="1" i="1" u="sng" dirty="0">
                <a:solidFill>
                  <a:schemeClr val="lt1"/>
                </a:solidFill>
              </a:rPr>
              <a:t> </a:t>
            </a:r>
            <a:r>
              <a:rPr lang="en-US" sz="1050" i="1" dirty="0">
                <a:solidFill>
                  <a:schemeClr val="lt1"/>
                </a:solidFill>
              </a:rPr>
              <a:t>-&gt; </a:t>
            </a:r>
            <a:r>
              <a:rPr lang="en-US" sz="1050" i="1" dirty="0" err="1">
                <a:solidFill>
                  <a:schemeClr val="lt1"/>
                </a:solidFill>
              </a:rPr>
              <a:t>TeamBatting</a:t>
            </a:r>
            <a:r>
              <a:rPr lang="en-US" sz="1050" i="1" dirty="0">
                <a:solidFill>
                  <a:schemeClr val="lt1"/>
                </a:solidFill>
              </a:rPr>
              <a:t>, </a:t>
            </a:r>
            <a:r>
              <a:rPr lang="en-US" sz="1050" i="1" dirty="0" err="1">
                <a:solidFill>
                  <a:schemeClr val="lt1"/>
                </a:solidFill>
              </a:rPr>
              <a:t>TeamBowling</a:t>
            </a:r>
            <a:endParaRPr lang="en-US" sz="1050" i="1" dirty="0">
              <a:solidFill>
                <a:schemeClr val="lt1"/>
              </a:solidFill>
            </a:endParaRPr>
          </a:p>
        </p:txBody>
      </p:sp>
      <p:sp>
        <p:nvSpPr>
          <p:cNvPr id="8" name="Google Shape;282;p50">
            <a:extLst>
              <a:ext uri="{FF2B5EF4-FFF2-40B4-BE49-F238E27FC236}">
                <a16:creationId xmlns:a16="http://schemas.microsoft.com/office/drawing/2014/main" id="{6A9A1E09-86E4-458E-F671-E67894F66DC8}"/>
              </a:ext>
            </a:extLst>
          </p:cNvPr>
          <p:cNvSpPr txBox="1">
            <a:spLocks/>
          </p:cNvSpPr>
          <p:nvPr/>
        </p:nvSpPr>
        <p:spPr>
          <a:xfrm>
            <a:off x="624902" y="3856687"/>
            <a:ext cx="3422557" cy="912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This is a partial dependency. To solve this we create another Table directly with all attributes of the partial dependency. </a:t>
            </a:r>
          </a:p>
        </p:txBody>
      </p:sp>
      <p:pic>
        <p:nvPicPr>
          <p:cNvPr id="9" name="Picture 8" descr="East West University EWU logo in PNG SVG Vector format - Free Download">
            <a:extLst>
              <a:ext uri="{FF2B5EF4-FFF2-40B4-BE49-F238E27FC236}">
                <a16:creationId xmlns:a16="http://schemas.microsoft.com/office/drawing/2014/main" id="{642AC6CE-93FE-3244-D685-F6C212625E5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7753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3BB915AF-05AF-00BC-3163-019CDDA0C469}"/>
            </a:ext>
          </a:extLst>
        </p:cNvPr>
        <p:cNvGrpSpPr/>
        <p:nvPr/>
      </p:nvGrpSpPr>
      <p:grpSpPr>
        <a:xfrm>
          <a:off x="0" y="0"/>
          <a:ext cx="0" cy="0"/>
          <a:chOff x="0" y="0"/>
          <a:chExt cx="0" cy="0"/>
        </a:xfrm>
      </p:grpSpPr>
      <p:pic>
        <p:nvPicPr>
          <p:cNvPr id="5" name="Picture 4" descr="A computer screen shot of a diagram&#10;&#10;AI-generated content may be incorrect.">
            <a:extLst>
              <a:ext uri="{FF2B5EF4-FFF2-40B4-BE49-F238E27FC236}">
                <a16:creationId xmlns:a16="http://schemas.microsoft.com/office/drawing/2014/main" id="{DDFBE51B-CF2C-4CB8-8386-3A108CCF1386}"/>
              </a:ext>
            </a:extLst>
          </p:cNvPr>
          <p:cNvPicPr>
            <a:picLocks noChangeAspect="1"/>
          </p:cNvPicPr>
          <p:nvPr/>
        </p:nvPicPr>
        <p:blipFill>
          <a:blip r:embed="rId3"/>
          <a:stretch>
            <a:fillRect/>
          </a:stretch>
        </p:blipFill>
        <p:spPr>
          <a:xfrm>
            <a:off x="3289410" y="-1628691"/>
            <a:ext cx="11532376" cy="7557481"/>
          </a:xfrm>
          <a:prstGeom prst="rect">
            <a:avLst/>
          </a:prstGeom>
        </p:spPr>
      </p:pic>
      <p:sp>
        <p:nvSpPr>
          <p:cNvPr id="2" name="Rectangle 1">
            <a:extLst>
              <a:ext uri="{FF2B5EF4-FFF2-40B4-BE49-F238E27FC236}">
                <a16:creationId xmlns:a16="http://schemas.microsoft.com/office/drawing/2014/main" id="{5CD93338-7E2E-B71C-6205-6A8C5ECE6CE5}"/>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7471EA66-37E3-E91B-75BF-EE3A717B365B}"/>
              </a:ext>
            </a:extLst>
          </p:cNvPr>
          <p:cNvSpPr txBox="1">
            <a:spLocks noGrp="1"/>
          </p:cNvSpPr>
          <p:nvPr>
            <p:ph type="title"/>
          </p:nvPr>
        </p:nvSpPr>
        <p:spPr>
          <a:xfrm>
            <a:off x="593908" y="445025"/>
            <a:ext cx="4623134" cy="717474"/>
          </a:xfrm>
          <a:prstGeom prst="rect">
            <a:avLst/>
          </a:prstGeom>
        </p:spPr>
        <p:txBody>
          <a:bodyPr spcFirstLastPara="1" wrap="square" lIns="91425" tIns="91425" rIns="91425" bIns="91425" anchor="t" anchorCtr="0">
            <a:noAutofit/>
          </a:bodyPr>
          <a:lstStyle/>
          <a:p>
            <a:pPr lvl="0"/>
            <a:r>
              <a:rPr lang="en" dirty="0"/>
              <a:t>3</a:t>
            </a:r>
            <a:r>
              <a:rPr lang="en" baseline="30000" dirty="0"/>
              <a:t>rd</a:t>
            </a:r>
            <a:r>
              <a:rPr lang="en" dirty="0"/>
              <a:t> Normal Form – 3NF</a:t>
            </a:r>
            <a:endParaRPr dirty="0"/>
          </a:p>
        </p:txBody>
      </p:sp>
      <p:cxnSp>
        <p:nvCxnSpPr>
          <p:cNvPr id="281" name="Google Shape;281;p50">
            <a:extLst>
              <a:ext uri="{FF2B5EF4-FFF2-40B4-BE49-F238E27FC236}">
                <a16:creationId xmlns:a16="http://schemas.microsoft.com/office/drawing/2014/main" id="{A8FCA0D0-074D-EDAB-15A4-AFA8CBE58DF5}"/>
              </a:ext>
            </a:extLst>
          </p:cNvPr>
          <p:cNvCxnSpPr/>
          <p:nvPr/>
        </p:nvCxnSpPr>
        <p:spPr>
          <a:xfrm>
            <a:off x="681608"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DE55D0CC-573C-E9B1-C9AE-F0277B2EEC27}"/>
              </a:ext>
            </a:extLst>
          </p:cNvPr>
          <p:cNvSpPr txBox="1">
            <a:spLocks noGrp="1"/>
          </p:cNvSpPr>
          <p:nvPr>
            <p:ph type="body" idx="4294967295"/>
          </p:nvPr>
        </p:nvSpPr>
        <p:spPr>
          <a:xfrm>
            <a:off x="624903" y="979845"/>
            <a:ext cx="3422557" cy="2557253"/>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3NF Demands There should not be any Transitive Dependency and 2NF. Meaning no non-prime attribute can depend on  another prime attribute and another non-prime attribute at the same time. </a:t>
            </a:r>
          </a:p>
          <a:p>
            <a:pPr marL="0" lvl="0" indent="0">
              <a:spcAft>
                <a:spcPts val="1600"/>
              </a:spcAft>
              <a:buNone/>
            </a:pPr>
            <a:r>
              <a:rPr lang="en-US" sz="1200" dirty="0">
                <a:solidFill>
                  <a:schemeClr val="lt1"/>
                </a:solidFill>
              </a:rPr>
              <a:t>Here in Match</a:t>
            </a:r>
          </a:p>
          <a:p>
            <a:pPr marL="0" lvl="0" indent="0">
              <a:spcAft>
                <a:spcPts val="1600"/>
              </a:spcAft>
              <a:buNone/>
            </a:pPr>
            <a:r>
              <a:rPr lang="en-US" sz="1050" b="1" i="1" u="sng" dirty="0" err="1">
                <a:solidFill>
                  <a:schemeClr val="lt1"/>
                </a:solidFill>
              </a:rPr>
              <a:t>MatchID</a:t>
            </a:r>
            <a:r>
              <a:rPr lang="en-US" sz="1050" i="1" dirty="0">
                <a:solidFill>
                  <a:schemeClr val="lt1"/>
                </a:solidFill>
              </a:rPr>
              <a:t> -&gt; </a:t>
            </a:r>
            <a:r>
              <a:rPr lang="en-US" sz="1050" i="1" dirty="0" err="1">
                <a:solidFill>
                  <a:schemeClr val="lt1"/>
                </a:solidFill>
              </a:rPr>
              <a:t>CityName</a:t>
            </a:r>
            <a:endParaRPr lang="en-US" sz="1050" i="1" dirty="0">
              <a:solidFill>
                <a:schemeClr val="lt1"/>
              </a:solidFill>
            </a:endParaRPr>
          </a:p>
          <a:p>
            <a:pPr marL="0" lvl="0" indent="0">
              <a:spcAft>
                <a:spcPts val="1600"/>
              </a:spcAft>
              <a:buNone/>
            </a:pPr>
            <a:r>
              <a:rPr lang="en-US" sz="1050" dirty="0">
                <a:solidFill>
                  <a:schemeClr val="lt1"/>
                </a:solidFill>
              </a:rPr>
              <a:t>But, </a:t>
            </a:r>
            <a:r>
              <a:rPr lang="en-US" sz="1050" i="1" dirty="0" err="1">
                <a:solidFill>
                  <a:schemeClr val="lt1"/>
                </a:solidFill>
              </a:rPr>
              <a:t>VenueName</a:t>
            </a:r>
            <a:r>
              <a:rPr lang="en-US" sz="1050" i="1" dirty="0">
                <a:solidFill>
                  <a:schemeClr val="lt1"/>
                </a:solidFill>
              </a:rPr>
              <a:t> -&gt; </a:t>
            </a:r>
            <a:r>
              <a:rPr lang="en-US" sz="1050" i="1" dirty="0" err="1">
                <a:solidFill>
                  <a:schemeClr val="lt1"/>
                </a:solidFill>
              </a:rPr>
              <a:t>CityName</a:t>
            </a:r>
            <a:br>
              <a:rPr lang="en-US" sz="1050" i="1" dirty="0">
                <a:solidFill>
                  <a:schemeClr val="lt1"/>
                </a:solidFill>
              </a:rPr>
            </a:br>
            <a:r>
              <a:rPr lang="en-US" sz="1050" b="1" i="1" u="sng" dirty="0" err="1">
                <a:solidFill>
                  <a:schemeClr val="lt1"/>
                </a:solidFill>
              </a:rPr>
              <a:t>MatchID</a:t>
            </a:r>
            <a:r>
              <a:rPr lang="en-US" sz="1050" b="1" i="1" u="sng" dirty="0">
                <a:solidFill>
                  <a:schemeClr val="lt1"/>
                </a:solidFill>
              </a:rPr>
              <a:t>-</a:t>
            </a:r>
            <a:r>
              <a:rPr lang="en-US" sz="1050" i="1" dirty="0">
                <a:solidFill>
                  <a:schemeClr val="lt1"/>
                </a:solidFill>
              </a:rPr>
              <a:t>&gt; </a:t>
            </a:r>
            <a:r>
              <a:rPr lang="en-US" sz="1050" i="1" dirty="0" err="1">
                <a:solidFill>
                  <a:schemeClr val="lt1"/>
                </a:solidFill>
              </a:rPr>
              <a:t>VenueName</a:t>
            </a:r>
            <a:r>
              <a:rPr lang="en-US" sz="1050" i="1" dirty="0">
                <a:solidFill>
                  <a:schemeClr val="lt1"/>
                </a:solidFill>
              </a:rPr>
              <a:t>-&gt; </a:t>
            </a:r>
            <a:r>
              <a:rPr lang="en-US" sz="1050" i="1" dirty="0" err="1">
                <a:solidFill>
                  <a:schemeClr val="lt1"/>
                </a:solidFill>
              </a:rPr>
              <a:t>CityName</a:t>
            </a:r>
            <a:br>
              <a:rPr lang="en-US" sz="1050" i="1" dirty="0">
                <a:solidFill>
                  <a:schemeClr val="lt1"/>
                </a:solidFill>
              </a:rPr>
            </a:br>
            <a:br>
              <a:rPr lang="en" sz="1050" i="1" dirty="0">
                <a:solidFill>
                  <a:schemeClr val="lt1"/>
                </a:solidFill>
              </a:rPr>
            </a:br>
            <a:r>
              <a:rPr lang="en-US" sz="1200" dirty="0" err="1">
                <a:solidFill>
                  <a:schemeClr val="lt1"/>
                </a:solidFill>
              </a:rPr>
              <a:t>VenueName</a:t>
            </a:r>
            <a:r>
              <a:rPr lang="en-US" sz="1200" dirty="0">
                <a:solidFill>
                  <a:schemeClr val="lt1"/>
                </a:solidFill>
              </a:rPr>
              <a:t> is a non prime attribute. So are other things related to venue which can be queried from the venue name itself. And also from </a:t>
            </a:r>
            <a:r>
              <a:rPr lang="en-US" sz="1200" dirty="0" err="1">
                <a:solidFill>
                  <a:schemeClr val="lt1"/>
                </a:solidFill>
              </a:rPr>
              <a:t>MatchID</a:t>
            </a:r>
            <a:endParaRPr lang="en-US" sz="1050" i="1" dirty="0">
              <a:solidFill>
                <a:schemeClr val="lt1"/>
              </a:solidFill>
            </a:endParaRPr>
          </a:p>
        </p:txBody>
      </p:sp>
      <p:sp>
        <p:nvSpPr>
          <p:cNvPr id="3" name="Rectangle 2">
            <a:extLst>
              <a:ext uri="{FF2B5EF4-FFF2-40B4-BE49-F238E27FC236}">
                <a16:creationId xmlns:a16="http://schemas.microsoft.com/office/drawing/2014/main" id="{DF2B53C9-E0CA-F662-897F-311C162E1CAA}"/>
              </a:ext>
            </a:extLst>
          </p:cNvPr>
          <p:cNvSpPr/>
          <p:nvPr/>
        </p:nvSpPr>
        <p:spPr>
          <a:xfrm>
            <a:off x="5309196" y="2521197"/>
            <a:ext cx="1743734" cy="2699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ast West University EWU logo in PNG SVG Vector format - Free Download">
            <a:extLst>
              <a:ext uri="{FF2B5EF4-FFF2-40B4-BE49-F238E27FC236}">
                <a16:creationId xmlns:a16="http://schemas.microsoft.com/office/drawing/2014/main" id="{FC41455A-EC2A-DBA3-E96B-A6F88EB6141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282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AA6DA775-4AF9-1AFD-ADA9-2F76112AD422}"/>
            </a:ext>
          </a:extLst>
        </p:cNvPr>
        <p:cNvGrpSpPr/>
        <p:nvPr/>
      </p:nvGrpSpPr>
      <p:grpSpPr>
        <a:xfrm>
          <a:off x="0" y="0"/>
          <a:ext cx="0" cy="0"/>
          <a:chOff x="0" y="0"/>
          <a:chExt cx="0" cy="0"/>
        </a:xfrm>
      </p:grpSpPr>
      <p:pic>
        <p:nvPicPr>
          <p:cNvPr id="5" name="Picture 4" descr="A computer screen shot of a diagram&#10;&#10;AI-generated content may be incorrect.">
            <a:extLst>
              <a:ext uri="{FF2B5EF4-FFF2-40B4-BE49-F238E27FC236}">
                <a16:creationId xmlns:a16="http://schemas.microsoft.com/office/drawing/2014/main" id="{9124180A-7AE5-756F-B97E-EC50EC921982}"/>
              </a:ext>
            </a:extLst>
          </p:cNvPr>
          <p:cNvPicPr>
            <a:picLocks noChangeAspect="1"/>
          </p:cNvPicPr>
          <p:nvPr/>
        </p:nvPicPr>
        <p:blipFill>
          <a:blip r:embed="rId3"/>
          <a:stretch>
            <a:fillRect/>
          </a:stretch>
        </p:blipFill>
        <p:spPr>
          <a:xfrm>
            <a:off x="5096542" y="-1628691"/>
            <a:ext cx="11532376" cy="7557481"/>
          </a:xfrm>
          <a:prstGeom prst="rect">
            <a:avLst/>
          </a:prstGeom>
        </p:spPr>
      </p:pic>
      <p:sp>
        <p:nvSpPr>
          <p:cNvPr id="2" name="Rectangle 1">
            <a:extLst>
              <a:ext uri="{FF2B5EF4-FFF2-40B4-BE49-F238E27FC236}">
                <a16:creationId xmlns:a16="http://schemas.microsoft.com/office/drawing/2014/main" id="{DF2CAA5B-695D-2CD0-43C8-80355CA1EDB4}"/>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E0A2E960-6F40-2C89-5AB1-77AC5F3E8DAF}"/>
              </a:ext>
            </a:extLst>
          </p:cNvPr>
          <p:cNvSpPr txBox="1">
            <a:spLocks noGrp="1"/>
          </p:cNvSpPr>
          <p:nvPr>
            <p:ph type="title"/>
          </p:nvPr>
        </p:nvSpPr>
        <p:spPr>
          <a:xfrm>
            <a:off x="593908" y="-426845"/>
            <a:ext cx="4623134" cy="717474"/>
          </a:xfrm>
          <a:prstGeom prst="rect">
            <a:avLst/>
          </a:prstGeom>
        </p:spPr>
        <p:txBody>
          <a:bodyPr spcFirstLastPara="1" wrap="square" lIns="91425" tIns="91425" rIns="91425" bIns="91425" anchor="t" anchorCtr="0">
            <a:noAutofit/>
          </a:bodyPr>
          <a:lstStyle/>
          <a:p>
            <a:pPr lvl="0"/>
            <a:r>
              <a:rPr lang="en" dirty="0"/>
              <a:t>3</a:t>
            </a:r>
            <a:r>
              <a:rPr lang="en" baseline="30000" dirty="0"/>
              <a:t>rd</a:t>
            </a:r>
            <a:r>
              <a:rPr lang="en" dirty="0"/>
              <a:t> Normal Form – 3NF</a:t>
            </a:r>
            <a:endParaRPr dirty="0"/>
          </a:p>
        </p:txBody>
      </p:sp>
      <p:cxnSp>
        <p:nvCxnSpPr>
          <p:cNvPr id="281" name="Google Shape;281;p50">
            <a:extLst>
              <a:ext uri="{FF2B5EF4-FFF2-40B4-BE49-F238E27FC236}">
                <a16:creationId xmlns:a16="http://schemas.microsoft.com/office/drawing/2014/main" id="{D617F7FD-58B8-AC84-0F5D-A8A1E5C572BD}"/>
              </a:ext>
            </a:extLst>
          </p:cNvPr>
          <p:cNvCxnSpPr/>
          <p:nvPr/>
        </p:nvCxnSpPr>
        <p:spPr>
          <a:xfrm>
            <a:off x="681608" y="-45784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CA0D69F0-2CE5-45CF-F4C6-A45AF79A0F13}"/>
              </a:ext>
            </a:extLst>
          </p:cNvPr>
          <p:cNvSpPr txBox="1">
            <a:spLocks noGrp="1"/>
          </p:cNvSpPr>
          <p:nvPr>
            <p:ph type="body" idx="4294967295"/>
          </p:nvPr>
        </p:nvSpPr>
        <p:spPr>
          <a:xfrm>
            <a:off x="624903" y="107975"/>
            <a:ext cx="3422557" cy="3606332"/>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3NF Demands There should not be any Transitive Dependency and 2NF. Meaning no non-prime attribute can depend on  another prime attribute and another non-prime attribute at the same time. </a:t>
            </a:r>
          </a:p>
          <a:p>
            <a:pPr marL="0" lvl="0" indent="0">
              <a:spcAft>
                <a:spcPts val="1600"/>
              </a:spcAft>
              <a:buNone/>
            </a:pPr>
            <a:r>
              <a:rPr lang="en-US" sz="1200" dirty="0">
                <a:solidFill>
                  <a:schemeClr val="lt1"/>
                </a:solidFill>
              </a:rPr>
              <a:t>Here in Match</a:t>
            </a:r>
          </a:p>
          <a:p>
            <a:pPr marL="0" lvl="0" indent="0">
              <a:spcAft>
                <a:spcPts val="1600"/>
              </a:spcAft>
              <a:buNone/>
            </a:pPr>
            <a:r>
              <a:rPr lang="en-US" sz="1050" b="1" i="1" u="sng" dirty="0" err="1">
                <a:solidFill>
                  <a:schemeClr val="lt1"/>
                </a:solidFill>
              </a:rPr>
              <a:t>MatchID</a:t>
            </a:r>
            <a:r>
              <a:rPr lang="en-US" sz="1050" i="1" dirty="0">
                <a:solidFill>
                  <a:schemeClr val="lt1"/>
                </a:solidFill>
              </a:rPr>
              <a:t> -&gt; </a:t>
            </a:r>
            <a:r>
              <a:rPr lang="en-US" sz="1050" i="1" dirty="0" err="1">
                <a:solidFill>
                  <a:schemeClr val="lt1"/>
                </a:solidFill>
              </a:rPr>
              <a:t>CityName</a:t>
            </a:r>
            <a:endParaRPr lang="en-US" sz="1050" i="1" dirty="0">
              <a:solidFill>
                <a:schemeClr val="lt1"/>
              </a:solidFill>
            </a:endParaRPr>
          </a:p>
          <a:p>
            <a:pPr marL="0" lvl="0" indent="0">
              <a:spcAft>
                <a:spcPts val="1600"/>
              </a:spcAft>
              <a:buNone/>
            </a:pPr>
            <a:r>
              <a:rPr lang="en-US" sz="1050" dirty="0">
                <a:solidFill>
                  <a:schemeClr val="lt1"/>
                </a:solidFill>
              </a:rPr>
              <a:t>But, </a:t>
            </a:r>
            <a:r>
              <a:rPr lang="en-US" sz="1050" i="1" dirty="0" err="1">
                <a:solidFill>
                  <a:schemeClr val="lt1"/>
                </a:solidFill>
              </a:rPr>
              <a:t>VenueName</a:t>
            </a:r>
            <a:r>
              <a:rPr lang="en-US" sz="1050" i="1" dirty="0">
                <a:solidFill>
                  <a:schemeClr val="lt1"/>
                </a:solidFill>
              </a:rPr>
              <a:t> -&gt; </a:t>
            </a:r>
            <a:r>
              <a:rPr lang="en-US" sz="1050" i="1" dirty="0" err="1">
                <a:solidFill>
                  <a:schemeClr val="lt1"/>
                </a:solidFill>
              </a:rPr>
              <a:t>CityName</a:t>
            </a:r>
            <a:br>
              <a:rPr lang="en-US" sz="1050" i="1" dirty="0">
                <a:solidFill>
                  <a:schemeClr val="lt1"/>
                </a:solidFill>
              </a:rPr>
            </a:br>
            <a:r>
              <a:rPr lang="en-US" sz="1050" b="1" i="1" u="sng" dirty="0" err="1">
                <a:solidFill>
                  <a:schemeClr val="lt1"/>
                </a:solidFill>
              </a:rPr>
              <a:t>MatchID</a:t>
            </a:r>
            <a:r>
              <a:rPr lang="en-US" sz="1050" b="1" i="1" u="sng" dirty="0">
                <a:solidFill>
                  <a:schemeClr val="lt1"/>
                </a:solidFill>
              </a:rPr>
              <a:t>-</a:t>
            </a:r>
            <a:r>
              <a:rPr lang="en-US" sz="1050" i="1" dirty="0">
                <a:solidFill>
                  <a:schemeClr val="lt1"/>
                </a:solidFill>
              </a:rPr>
              <a:t>&gt; </a:t>
            </a:r>
            <a:r>
              <a:rPr lang="en-US" sz="1050" i="1" dirty="0" err="1">
                <a:solidFill>
                  <a:schemeClr val="lt1"/>
                </a:solidFill>
              </a:rPr>
              <a:t>VenueName</a:t>
            </a:r>
            <a:r>
              <a:rPr lang="en-US" sz="1050" i="1" dirty="0">
                <a:solidFill>
                  <a:schemeClr val="lt1"/>
                </a:solidFill>
              </a:rPr>
              <a:t>-&gt; </a:t>
            </a:r>
            <a:r>
              <a:rPr lang="en-US" sz="1050" i="1" dirty="0" err="1">
                <a:solidFill>
                  <a:schemeClr val="lt1"/>
                </a:solidFill>
              </a:rPr>
              <a:t>CityName</a:t>
            </a:r>
            <a:br>
              <a:rPr lang="en-US" sz="1050" i="1" dirty="0">
                <a:solidFill>
                  <a:schemeClr val="lt1"/>
                </a:solidFill>
              </a:rPr>
            </a:br>
            <a:br>
              <a:rPr lang="en" sz="1050" i="1" dirty="0">
                <a:solidFill>
                  <a:schemeClr val="lt1"/>
                </a:solidFill>
              </a:rPr>
            </a:br>
            <a:r>
              <a:rPr lang="en-US" sz="1200" dirty="0" err="1">
                <a:solidFill>
                  <a:schemeClr val="lt1"/>
                </a:solidFill>
              </a:rPr>
              <a:t>VenueName</a:t>
            </a:r>
            <a:r>
              <a:rPr lang="en-US" sz="1200" dirty="0">
                <a:solidFill>
                  <a:schemeClr val="lt1"/>
                </a:solidFill>
              </a:rPr>
              <a:t> is a non prime attribute. So are other things related to venue which can be queried from the venue name itself. And also from </a:t>
            </a:r>
            <a:r>
              <a:rPr lang="en-US" sz="1200" dirty="0" err="1">
                <a:solidFill>
                  <a:schemeClr val="lt1"/>
                </a:solidFill>
              </a:rPr>
              <a:t>MatchID</a:t>
            </a:r>
            <a:endParaRPr lang="en-US" sz="1050" i="1" dirty="0">
              <a:solidFill>
                <a:schemeClr val="lt1"/>
              </a:solidFill>
            </a:endParaRPr>
          </a:p>
        </p:txBody>
      </p:sp>
      <p:sp>
        <p:nvSpPr>
          <p:cNvPr id="8" name="Google Shape;282;p50">
            <a:extLst>
              <a:ext uri="{FF2B5EF4-FFF2-40B4-BE49-F238E27FC236}">
                <a16:creationId xmlns:a16="http://schemas.microsoft.com/office/drawing/2014/main" id="{7CB3D18E-ABE3-AFE8-2D04-45ED787427E5}"/>
              </a:ext>
            </a:extLst>
          </p:cNvPr>
          <p:cNvSpPr txBox="1">
            <a:spLocks/>
          </p:cNvSpPr>
          <p:nvPr/>
        </p:nvSpPr>
        <p:spPr>
          <a:xfrm>
            <a:off x="593908" y="3397924"/>
            <a:ext cx="3422557" cy="912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This is a transitive dependency. To solve this we create another Table directly with all attributes of the non-prime dependency. </a:t>
            </a:r>
          </a:p>
        </p:txBody>
      </p:sp>
      <p:pic>
        <p:nvPicPr>
          <p:cNvPr id="7" name="Picture 6" descr="East West University EWU logo in PNG SVG Vector format - Free Download">
            <a:extLst>
              <a:ext uri="{FF2B5EF4-FFF2-40B4-BE49-F238E27FC236}">
                <a16:creationId xmlns:a16="http://schemas.microsoft.com/office/drawing/2014/main" id="{E06EB3E4-4EED-7692-6148-ED347493A18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1529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5DC3635D-222E-95DE-CA6E-3008422A09F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9F880A5-3AA9-66B7-A9BF-C0A3E3B11F8F}"/>
              </a:ext>
            </a:extLst>
          </p:cNvPr>
          <p:cNvPicPr>
            <a:picLocks noChangeAspect="1"/>
          </p:cNvPicPr>
          <p:nvPr/>
        </p:nvPicPr>
        <p:blipFill>
          <a:blip r:embed="rId3"/>
          <a:srcRect/>
          <a:stretch/>
        </p:blipFill>
        <p:spPr>
          <a:xfrm>
            <a:off x="4778253" y="-1628692"/>
            <a:ext cx="11850664" cy="7557482"/>
          </a:xfrm>
          <a:prstGeom prst="rect">
            <a:avLst/>
          </a:prstGeom>
        </p:spPr>
      </p:pic>
      <p:sp>
        <p:nvSpPr>
          <p:cNvPr id="2" name="Rectangle 1">
            <a:extLst>
              <a:ext uri="{FF2B5EF4-FFF2-40B4-BE49-F238E27FC236}">
                <a16:creationId xmlns:a16="http://schemas.microsoft.com/office/drawing/2014/main" id="{0D61225D-BB43-A9FB-11DF-FE2F88530362}"/>
              </a:ext>
            </a:extLst>
          </p:cNvPr>
          <p:cNvSpPr/>
          <p:nvPr/>
        </p:nvSpPr>
        <p:spPr>
          <a:xfrm>
            <a:off x="-715927"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AADDADAD-45FF-C848-7014-6EE052AD4A48}"/>
              </a:ext>
            </a:extLst>
          </p:cNvPr>
          <p:cNvSpPr txBox="1">
            <a:spLocks noGrp="1"/>
          </p:cNvSpPr>
          <p:nvPr>
            <p:ph type="title"/>
          </p:nvPr>
        </p:nvSpPr>
        <p:spPr>
          <a:xfrm>
            <a:off x="593908" y="-426845"/>
            <a:ext cx="4623134" cy="717474"/>
          </a:xfrm>
          <a:prstGeom prst="rect">
            <a:avLst/>
          </a:prstGeom>
        </p:spPr>
        <p:txBody>
          <a:bodyPr spcFirstLastPara="1" wrap="square" lIns="91425" tIns="91425" rIns="91425" bIns="91425" anchor="t" anchorCtr="0">
            <a:noAutofit/>
          </a:bodyPr>
          <a:lstStyle/>
          <a:p>
            <a:pPr lvl="0"/>
            <a:r>
              <a:rPr lang="en" dirty="0"/>
              <a:t>3</a:t>
            </a:r>
            <a:r>
              <a:rPr lang="en" baseline="30000" dirty="0"/>
              <a:t>rd</a:t>
            </a:r>
            <a:r>
              <a:rPr lang="en" dirty="0"/>
              <a:t> Normal Form – 3NF</a:t>
            </a:r>
            <a:endParaRPr dirty="0"/>
          </a:p>
        </p:txBody>
      </p:sp>
      <p:cxnSp>
        <p:nvCxnSpPr>
          <p:cNvPr id="281" name="Google Shape;281;p50">
            <a:extLst>
              <a:ext uri="{FF2B5EF4-FFF2-40B4-BE49-F238E27FC236}">
                <a16:creationId xmlns:a16="http://schemas.microsoft.com/office/drawing/2014/main" id="{C1AC572D-D578-2A29-674F-630911507534}"/>
              </a:ext>
            </a:extLst>
          </p:cNvPr>
          <p:cNvCxnSpPr/>
          <p:nvPr/>
        </p:nvCxnSpPr>
        <p:spPr>
          <a:xfrm>
            <a:off x="681608" y="-45784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AA9725D5-435E-EC5F-65B4-78B5325875ED}"/>
              </a:ext>
            </a:extLst>
          </p:cNvPr>
          <p:cNvSpPr txBox="1">
            <a:spLocks noGrp="1"/>
          </p:cNvSpPr>
          <p:nvPr>
            <p:ph type="body" idx="4294967295"/>
          </p:nvPr>
        </p:nvSpPr>
        <p:spPr>
          <a:xfrm>
            <a:off x="624903" y="107975"/>
            <a:ext cx="3422557" cy="3606332"/>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3NF Demands There should not be any Transitive Dependency and 2NF. Meaning no non-prime attribute can depend on  another prime attribute and another non-prime attribute at the same time. </a:t>
            </a:r>
          </a:p>
          <a:p>
            <a:pPr marL="0" lvl="0" indent="0">
              <a:spcAft>
                <a:spcPts val="1600"/>
              </a:spcAft>
              <a:buNone/>
            </a:pPr>
            <a:r>
              <a:rPr lang="en-US" sz="1200" dirty="0">
                <a:solidFill>
                  <a:schemeClr val="lt1"/>
                </a:solidFill>
              </a:rPr>
              <a:t>Here in Match</a:t>
            </a:r>
          </a:p>
          <a:p>
            <a:pPr marL="0" lvl="0" indent="0">
              <a:spcAft>
                <a:spcPts val="1600"/>
              </a:spcAft>
              <a:buNone/>
            </a:pPr>
            <a:r>
              <a:rPr lang="en-US" sz="1050" b="1" i="1" u="sng" dirty="0" err="1">
                <a:solidFill>
                  <a:schemeClr val="lt1"/>
                </a:solidFill>
              </a:rPr>
              <a:t>MatchID</a:t>
            </a:r>
            <a:r>
              <a:rPr lang="en-US" sz="1050" i="1" dirty="0">
                <a:solidFill>
                  <a:schemeClr val="lt1"/>
                </a:solidFill>
              </a:rPr>
              <a:t> -&gt; </a:t>
            </a:r>
            <a:r>
              <a:rPr lang="en-US" sz="1050" i="1" dirty="0" err="1">
                <a:solidFill>
                  <a:schemeClr val="lt1"/>
                </a:solidFill>
              </a:rPr>
              <a:t>CityName</a:t>
            </a:r>
            <a:endParaRPr lang="en-US" sz="1050" i="1" dirty="0">
              <a:solidFill>
                <a:schemeClr val="lt1"/>
              </a:solidFill>
            </a:endParaRPr>
          </a:p>
          <a:p>
            <a:pPr marL="0" lvl="0" indent="0">
              <a:spcAft>
                <a:spcPts val="1600"/>
              </a:spcAft>
              <a:buNone/>
            </a:pPr>
            <a:r>
              <a:rPr lang="en-US" sz="1050" dirty="0">
                <a:solidFill>
                  <a:schemeClr val="lt1"/>
                </a:solidFill>
              </a:rPr>
              <a:t>But, </a:t>
            </a:r>
            <a:r>
              <a:rPr lang="en-US" sz="1050" i="1" dirty="0" err="1">
                <a:solidFill>
                  <a:schemeClr val="lt1"/>
                </a:solidFill>
              </a:rPr>
              <a:t>VenueName</a:t>
            </a:r>
            <a:r>
              <a:rPr lang="en-US" sz="1050" i="1" dirty="0">
                <a:solidFill>
                  <a:schemeClr val="lt1"/>
                </a:solidFill>
              </a:rPr>
              <a:t> -&gt; </a:t>
            </a:r>
            <a:r>
              <a:rPr lang="en-US" sz="1050" i="1" dirty="0" err="1">
                <a:solidFill>
                  <a:schemeClr val="lt1"/>
                </a:solidFill>
              </a:rPr>
              <a:t>CityName</a:t>
            </a:r>
            <a:br>
              <a:rPr lang="en-US" sz="1050" i="1" dirty="0">
                <a:solidFill>
                  <a:schemeClr val="lt1"/>
                </a:solidFill>
              </a:rPr>
            </a:br>
            <a:r>
              <a:rPr lang="en-US" sz="1050" b="1" i="1" u="sng" dirty="0" err="1">
                <a:solidFill>
                  <a:schemeClr val="lt1"/>
                </a:solidFill>
              </a:rPr>
              <a:t>MatchID</a:t>
            </a:r>
            <a:r>
              <a:rPr lang="en-US" sz="1050" b="1" i="1" u="sng" dirty="0">
                <a:solidFill>
                  <a:schemeClr val="lt1"/>
                </a:solidFill>
              </a:rPr>
              <a:t>-</a:t>
            </a:r>
            <a:r>
              <a:rPr lang="en-US" sz="1050" i="1" dirty="0">
                <a:solidFill>
                  <a:schemeClr val="lt1"/>
                </a:solidFill>
              </a:rPr>
              <a:t>&gt; </a:t>
            </a:r>
            <a:r>
              <a:rPr lang="en-US" sz="1050" i="1" dirty="0" err="1">
                <a:solidFill>
                  <a:schemeClr val="lt1"/>
                </a:solidFill>
              </a:rPr>
              <a:t>VenueName</a:t>
            </a:r>
            <a:r>
              <a:rPr lang="en-US" sz="1050" i="1" dirty="0">
                <a:solidFill>
                  <a:schemeClr val="lt1"/>
                </a:solidFill>
              </a:rPr>
              <a:t>-&gt; </a:t>
            </a:r>
            <a:r>
              <a:rPr lang="en-US" sz="1050" i="1" dirty="0" err="1">
                <a:solidFill>
                  <a:schemeClr val="lt1"/>
                </a:solidFill>
              </a:rPr>
              <a:t>CityName</a:t>
            </a:r>
            <a:br>
              <a:rPr lang="en-US" sz="1050" i="1" dirty="0">
                <a:solidFill>
                  <a:schemeClr val="lt1"/>
                </a:solidFill>
              </a:rPr>
            </a:br>
            <a:br>
              <a:rPr lang="en" sz="1050" i="1" dirty="0">
                <a:solidFill>
                  <a:schemeClr val="lt1"/>
                </a:solidFill>
              </a:rPr>
            </a:br>
            <a:r>
              <a:rPr lang="en-US" sz="1200" dirty="0" err="1">
                <a:solidFill>
                  <a:schemeClr val="lt1"/>
                </a:solidFill>
              </a:rPr>
              <a:t>VenueName</a:t>
            </a:r>
            <a:r>
              <a:rPr lang="en-US" sz="1200" dirty="0">
                <a:solidFill>
                  <a:schemeClr val="lt1"/>
                </a:solidFill>
              </a:rPr>
              <a:t> is a non prime attribute. So are other things related to venue which can be queried from the venue name itself. And also from </a:t>
            </a:r>
            <a:r>
              <a:rPr lang="en-US" sz="1200" dirty="0" err="1">
                <a:solidFill>
                  <a:schemeClr val="lt1"/>
                </a:solidFill>
              </a:rPr>
              <a:t>MatchID</a:t>
            </a:r>
            <a:endParaRPr lang="en-US" sz="1050" i="1" dirty="0">
              <a:solidFill>
                <a:schemeClr val="lt1"/>
              </a:solidFill>
            </a:endParaRPr>
          </a:p>
        </p:txBody>
      </p:sp>
      <p:sp>
        <p:nvSpPr>
          <p:cNvPr id="8" name="Google Shape;282;p50">
            <a:extLst>
              <a:ext uri="{FF2B5EF4-FFF2-40B4-BE49-F238E27FC236}">
                <a16:creationId xmlns:a16="http://schemas.microsoft.com/office/drawing/2014/main" id="{FE4BA4FA-A329-D4CE-05BA-E297548A506B}"/>
              </a:ext>
            </a:extLst>
          </p:cNvPr>
          <p:cNvSpPr txBox="1">
            <a:spLocks/>
          </p:cNvSpPr>
          <p:nvPr/>
        </p:nvSpPr>
        <p:spPr>
          <a:xfrm>
            <a:off x="593908" y="3397924"/>
            <a:ext cx="3422557" cy="912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This is a transitive dependency. To solve this we create another Table directly with all attributes of the non-prime dependency. </a:t>
            </a:r>
          </a:p>
        </p:txBody>
      </p:sp>
      <p:pic>
        <p:nvPicPr>
          <p:cNvPr id="3" name="Picture 2" descr="East West University EWU logo in PNG SVG Vector format - Free Download">
            <a:extLst>
              <a:ext uri="{FF2B5EF4-FFF2-40B4-BE49-F238E27FC236}">
                <a16:creationId xmlns:a16="http://schemas.microsoft.com/office/drawing/2014/main" id="{9C27029C-ED2E-CE7D-77B9-CD89FA6C8B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46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E75F1B0D-F05F-476A-D516-9DB635C7516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C4A234E-52D7-5F59-9E2D-CC73C238CF4A}"/>
              </a:ext>
            </a:extLst>
          </p:cNvPr>
          <p:cNvPicPr>
            <a:picLocks noChangeAspect="1"/>
          </p:cNvPicPr>
          <p:nvPr/>
        </p:nvPicPr>
        <p:blipFill>
          <a:blip r:embed="rId3"/>
          <a:srcRect/>
          <a:stretch/>
        </p:blipFill>
        <p:spPr>
          <a:xfrm>
            <a:off x="1090556" y="204962"/>
            <a:ext cx="7422579" cy="4733575"/>
          </a:xfrm>
          <a:prstGeom prst="rect">
            <a:avLst/>
          </a:prstGeom>
        </p:spPr>
      </p:pic>
      <p:sp>
        <p:nvSpPr>
          <p:cNvPr id="2" name="Rectangle 1">
            <a:extLst>
              <a:ext uri="{FF2B5EF4-FFF2-40B4-BE49-F238E27FC236}">
                <a16:creationId xmlns:a16="http://schemas.microsoft.com/office/drawing/2014/main" id="{ECD1D187-1B5A-972E-C217-E11798E91D89}"/>
              </a:ext>
            </a:extLst>
          </p:cNvPr>
          <p:cNvSpPr/>
          <p:nvPr/>
        </p:nvSpPr>
        <p:spPr>
          <a:xfrm>
            <a:off x="-6039295" y="0"/>
            <a:ext cx="6124355" cy="5287926"/>
          </a:xfrm>
          <a:prstGeom prst="rect">
            <a:avLst/>
          </a:prstGeom>
          <a:gradFill flip="none" rotWithShape="1">
            <a:gsLst>
              <a:gs pos="18000">
                <a:srgbClr val="001631"/>
              </a:gs>
              <a:gs pos="78926">
                <a:srgbClr val="001631">
                  <a:alpha val="88000"/>
                </a:srgbClr>
              </a:gs>
              <a:gs pos="100000">
                <a:srgbClr val="001631">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Google Shape;280;p50">
            <a:extLst>
              <a:ext uri="{FF2B5EF4-FFF2-40B4-BE49-F238E27FC236}">
                <a16:creationId xmlns:a16="http://schemas.microsoft.com/office/drawing/2014/main" id="{27C474B1-84E5-A18B-C47F-5603FFC35670}"/>
              </a:ext>
            </a:extLst>
          </p:cNvPr>
          <p:cNvSpPr txBox="1">
            <a:spLocks noGrp="1"/>
          </p:cNvSpPr>
          <p:nvPr>
            <p:ph type="title"/>
          </p:nvPr>
        </p:nvSpPr>
        <p:spPr>
          <a:xfrm>
            <a:off x="-4729460" y="-426845"/>
            <a:ext cx="4623134" cy="717474"/>
          </a:xfrm>
          <a:prstGeom prst="rect">
            <a:avLst/>
          </a:prstGeom>
        </p:spPr>
        <p:txBody>
          <a:bodyPr spcFirstLastPara="1" wrap="square" lIns="91425" tIns="91425" rIns="91425" bIns="91425" anchor="t" anchorCtr="0">
            <a:noAutofit/>
          </a:bodyPr>
          <a:lstStyle/>
          <a:p>
            <a:pPr lvl="0"/>
            <a:r>
              <a:rPr lang="en" dirty="0"/>
              <a:t>3</a:t>
            </a:r>
            <a:r>
              <a:rPr lang="en" baseline="30000" dirty="0"/>
              <a:t>rd</a:t>
            </a:r>
            <a:r>
              <a:rPr lang="en" dirty="0"/>
              <a:t> Normal Form – 3NF</a:t>
            </a:r>
            <a:endParaRPr dirty="0"/>
          </a:p>
        </p:txBody>
      </p:sp>
      <p:cxnSp>
        <p:nvCxnSpPr>
          <p:cNvPr id="281" name="Google Shape;281;p50">
            <a:extLst>
              <a:ext uri="{FF2B5EF4-FFF2-40B4-BE49-F238E27FC236}">
                <a16:creationId xmlns:a16="http://schemas.microsoft.com/office/drawing/2014/main" id="{79D89741-7FB6-F9CC-3B44-051AF337CD83}"/>
              </a:ext>
            </a:extLst>
          </p:cNvPr>
          <p:cNvCxnSpPr/>
          <p:nvPr/>
        </p:nvCxnSpPr>
        <p:spPr>
          <a:xfrm>
            <a:off x="-4641760" y="-457848"/>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CE984A13-EC95-FF9C-FAAA-A76804B85F11}"/>
              </a:ext>
            </a:extLst>
          </p:cNvPr>
          <p:cNvSpPr txBox="1">
            <a:spLocks noGrp="1"/>
          </p:cNvSpPr>
          <p:nvPr>
            <p:ph type="body" idx="4294967295"/>
          </p:nvPr>
        </p:nvSpPr>
        <p:spPr>
          <a:xfrm>
            <a:off x="-4698465" y="107975"/>
            <a:ext cx="3422557" cy="3606332"/>
          </a:xfrm>
          <a:prstGeom prst="rect">
            <a:avLst/>
          </a:prstGeom>
        </p:spPr>
        <p:txBody>
          <a:bodyPr spcFirstLastPara="1" wrap="square" lIns="91425" tIns="91425" rIns="91425" bIns="91425" anchor="t" anchorCtr="0">
            <a:noAutofit/>
          </a:bodyPr>
          <a:lstStyle/>
          <a:p>
            <a:pPr marL="0" lvl="0" indent="0">
              <a:spcAft>
                <a:spcPts val="1600"/>
              </a:spcAft>
              <a:buNone/>
            </a:pPr>
            <a:r>
              <a:rPr lang="en-US" sz="1200" dirty="0">
                <a:solidFill>
                  <a:schemeClr val="lt1"/>
                </a:solidFill>
              </a:rPr>
              <a:t>3NF Demands There should not be any Transitive Dependency and 2NF. Meaning no non-prime attribute can depend on  another prime attribute and another non-prime attribute at the same time. </a:t>
            </a:r>
          </a:p>
          <a:p>
            <a:pPr marL="0" lvl="0" indent="0">
              <a:spcAft>
                <a:spcPts val="1600"/>
              </a:spcAft>
              <a:buNone/>
            </a:pPr>
            <a:r>
              <a:rPr lang="en-US" sz="1200" dirty="0">
                <a:solidFill>
                  <a:schemeClr val="lt1"/>
                </a:solidFill>
              </a:rPr>
              <a:t>Here in Match</a:t>
            </a:r>
          </a:p>
          <a:p>
            <a:pPr marL="0" lvl="0" indent="0">
              <a:spcAft>
                <a:spcPts val="1600"/>
              </a:spcAft>
              <a:buNone/>
            </a:pPr>
            <a:r>
              <a:rPr lang="en-US" sz="1050" b="1" i="1" u="sng" dirty="0" err="1">
                <a:solidFill>
                  <a:schemeClr val="lt1"/>
                </a:solidFill>
              </a:rPr>
              <a:t>MatchID</a:t>
            </a:r>
            <a:r>
              <a:rPr lang="en-US" sz="1050" i="1" dirty="0">
                <a:solidFill>
                  <a:schemeClr val="lt1"/>
                </a:solidFill>
              </a:rPr>
              <a:t> -&gt; </a:t>
            </a:r>
            <a:r>
              <a:rPr lang="en-US" sz="1050" i="1" dirty="0" err="1">
                <a:solidFill>
                  <a:schemeClr val="lt1"/>
                </a:solidFill>
              </a:rPr>
              <a:t>CityName</a:t>
            </a:r>
            <a:endParaRPr lang="en-US" sz="1050" i="1" dirty="0">
              <a:solidFill>
                <a:schemeClr val="lt1"/>
              </a:solidFill>
            </a:endParaRPr>
          </a:p>
          <a:p>
            <a:pPr marL="0" lvl="0" indent="0">
              <a:spcAft>
                <a:spcPts val="1600"/>
              </a:spcAft>
              <a:buNone/>
            </a:pPr>
            <a:r>
              <a:rPr lang="en-US" sz="1050" dirty="0">
                <a:solidFill>
                  <a:schemeClr val="lt1"/>
                </a:solidFill>
              </a:rPr>
              <a:t>But, </a:t>
            </a:r>
            <a:r>
              <a:rPr lang="en-US" sz="1050" i="1" dirty="0" err="1">
                <a:solidFill>
                  <a:schemeClr val="lt1"/>
                </a:solidFill>
              </a:rPr>
              <a:t>VenueName</a:t>
            </a:r>
            <a:r>
              <a:rPr lang="en-US" sz="1050" i="1" dirty="0">
                <a:solidFill>
                  <a:schemeClr val="lt1"/>
                </a:solidFill>
              </a:rPr>
              <a:t> -&gt; </a:t>
            </a:r>
            <a:r>
              <a:rPr lang="en-US" sz="1050" i="1" dirty="0" err="1">
                <a:solidFill>
                  <a:schemeClr val="lt1"/>
                </a:solidFill>
              </a:rPr>
              <a:t>CityName</a:t>
            </a:r>
            <a:br>
              <a:rPr lang="en-US" sz="1050" i="1" dirty="0">
                <a:solidFill>
                  <a:schemeClr val="lt1"/>
                </a:solidFill>
              </a:rPr>
            </a:br>
            <a:r>
              <a:rPr lang="en-US" sz="1050" b="1" i="1" u="sng" dirty="0" err="1">
                <a:solidFill>
                  <a:schemeClr val="lt1"/>
                </a:solidFill>
              </a:rPr>
              <a:t>MatchID</a:t>
            </a:r>
            <a:r>
              <a:rPr lang="en-US" sz="1050" b="1" i="1" u="sng" dirty="0">
                <a:solidFill>
                  <a:schemeClr val="lt1"/>
                </a:solidFill>
              </a:rPr>
              <a:t>-</a:t>
            </a:r>
            <a:r>
              <a:rPr lang="en-US" sz="1050" i="1" dirty="0">
                <a:solidFill>
                  <a:schemeClr val="lt1"/>
                </a:solidFill>
              </a:rPr>
              <a:t>&gt; </a:t>
            </a:r>
            <a:r>
              <a:rPr lang="en-US" sz="1050" i="1" dirty="0" err="1">
                <a:solidFill>
                  <a:schemeClr val="lt1"/>
                </a:solidFill>
              </a:rPr>
              <a:t>VenueName</a:t>
            </a:r>
            <a:r>
              <a:rPr lang="en-US" sz="1050" i="1" dirty="0">
                <a:solidFill>
                  <a:schemeClr val="lt1"/>
                </a:solidFill>
              </a:rPr>
              <a:t>-&gt; </a:t>
            </a:r>
            <a:r>
              <a:rPr lang="en-US" sz="1050" i="1" dirty="0" err="1">
                <a:solidFill>
                  <a:schemeClr val="lt1"/>
                </a:solidFill>
              </a:rPr>
              <a:t>CityName</a:t>
            </a:r>
            <a:br>
              <a:rPr lang="en-US" sz="1050" i="1" dirty="0">
                <a:solidFill>
                  <a:schemeClr val="lt1"/>
                </a:solidFill>
              </a:rPr>
            </a:br>
            <a:br>
              <a:rPr lang="en" sz="1050" i="1" dirty="0">
                <a:solidFill>
                  <a:schemeClr val="lt1"/>
                </a:solidFill>
              </a:rPr>
            </a:br>
            <a:r>
              <a:rPr lang="en-US" sz="1200" dirty="0" err="1">
                <a:solidFill>
                  <a:schemeClr val="lt1"/>
                </a:solidFill>
              </a:rPr>
              <a:t>VenueName</a:t>
            </a:r>
            <a:r>
              <a:rPr lang="en-US" sz="1200" dirty="0">
                <a:solidFill>
                  <a:schemeClr val="lt1"/>
                </a:solidFill>
              </a:rPr>
              <a:t> is a non prime attribute. So are other things related to venue which can be queried from the venue name itself. And also from </a:t>
            </a:r>
            <a:r>
              <a:rPr lang="en-US" sz="1200" dirty="0" err="1">
                <a:solidFill>
                  <a:schemeClr val="lt1"/>
                </a:solidFill>
              </a:rPr>
              <a:t>MatchID</a:t>
            </a:r>
            <a:endParaRPr lang="en-US" sz="1050" i="1" dirty="0">
              <a:solidFill>
                <a:schemeClr val="lt1"/>
              </a:solidFill>
            </a:endParaRPr>
          </a:p>
        </p:txBody>
      </p:sp>
      <p:sp>
        <p:nvSpPr>
          <p:cNvPr id="8" name="Google Shape;282;p50">
            <a:extLst>
              <a:ext uri="{FF2B5EF4-FFF2-40B4-BE49-F238E27FC236}">
                <a16:creationId xmlns:a16="http://schemas.microsoft.com/office/drawing/2014/main" id="{8CF650E0-CAAB-33B6-C8B1-1A305C8032B2}"/>
              </a:ext>
            </a:extLst>
          </p:cNvPr>
          <p:cNvSpPr txBox="1">
            <a:spLocks/>
          </p:cNvSpPr>
          <p:nvPr/>
        </p:nvSpPr>
        <p:spPr>
          <a:xfrm>
            <a:off x="-4729460" y="3397924"/>
            <a:ext cx="3422557" cy="912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200" dirty="0">
                <a:solidFill>
                  <a:schemeClr val="lt1"/>
                </a:solidFill>
              </a:rPr>
              <a:t>This is a transitive dependency. To solve this we create another Table directly with all attributes of the non-prime dependency. </a:t>
            </a:r>
          </a:p>
        </p:txBody>
      </p:sp>
      <p:grpSp>
        <p:nvGrpSpPr>
          <p:cNvPr id="3" name="Google Shape;9692;p77">
            <a:extLst>
              <a:ext uri="{FF2B5EF4-FFF2-40B4-BE49-F238E27FC236}">
                <a16:creationId xmlns:a16="http://schemas.microsoft.com/office/drawing/2014/main" id="{8918EEE8-CE68-50D5-A330-7502499421E5}"/>
              </a:ext>
            </a:extLst>
          </p:cNvPr>
          <p:cNvGrpSpPr/>
          <p:nvPr/>
        </p:nvGrpSpPr>
        <p:grpSpPr>
          <a:xfrm>
            <a:off x="468881" y="-810826"/>
            <a:ext cx="720998" cy="721183"/>
            <a:chOff x="5797446" y="2063053"/>
            <a:chExt cx="698100" cy="698280"/>
          </a:xfrm>
        </p:grpSpPr>
        <p:sp>
          <p:nvSpPr>
            <p:cNvPr id="4" name="Google Shape;9693;p77">
              <a:extLst>
                <a:ext uri="{FF2B5EF4-FFF2-40B4-BE49-F238E27FC236}">
                  <a16:creationId xmlns:a16="http://schemas.microsoft.com/office/drawing/2014/main" id="{FA85DB45-2269-C757-C720-DA229D16270B}"/>
                </a:ext>
              </a:extLst>
            </p:cNvPr>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94;p77">
              <a:extLst>
                <a:ext uri="{FF2B5EF4-FFF2-40B4-BE49-F238E27FC236}">
                  <a16:creationId xmlns:a16="http://schemas.microsoft.com/office/drawing/2014/main" id="{A560F22C-6CFE-6009-C758-DCAC0571B715}"/>
                </a:ext>
              </a:extLst>
            </p:cNvPr>
            <p:cNvSpPr/>
            <p:nvPr/>
          </p:nvSpPr>
          <p:spPr>
            <a:xfrm>
              <a:off x="5872067" y="2212295"/>
              <a:ext cx="549000" cy="549000"/>
            </a:xfrm>
            <a:prstGeom prst="ellipse">
              <a:avLst/>
            </a:prstGeom>
            <a:solidFill>
              <a:schemeClr val="accent4">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5;p77">
              <a:extLst>
                <a:ext uri="{FF2B5EF4-FFF2-40B4-BE49-F238E27FC236}">
                  <a16:creationId xmlns:a16="http://schemas.microsoft.com/office/drawing/2014/main" id="{CA90376D-782D-4DFE-8BEF-5708B1226BAF}"/>
                </a:ext>
              </a:extLst>
            </p:cNvPr>
            <p:cNvSpPr/>
            <p:nvPr/>
          </p:nvSpPr>
          <p:spPr>
            <a:xfrm>
              <a:off x="5921353" y="2310867"/>
              <a:ext cx="450300" cy="450300"/>
            </a:xfrm>
            <a:prstGeom prst="ellipse">
              <a:avLst/>
            </a:prstGeom>
            <a:solidFill>
              <a:schemeClr val="accent4">
                <a:lumMod val="75000"/>
              </a:schemeClr>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96;p77">
              <a:extLst>
                <a:ext uri="{FF2B5EF4-FFF2-40B4-BE49-F238E27FC236}">
                  <a16:creationId xmlns:a16="http://schemas.microsoft.com/office/drawing/2014/main" id="{0F7C0809-F16E-BBCE-A222-09181EB272DD}"/>
                </a:ext>
              </a:extLst>
            </p:cNvPr>
            <p:cNvSpPr/>
            <p:nvPr/>
          </p:nvSpPr>
          <p:spPr>
            <a:xfrm>
              <a:off x="5967936" y="2404033"/>
              <a:ext cx="357300" cy="357300"/>
            </a:xfrm>
            <a:prstGeom prst="ellipse">
              <a:avLst/>
            </a:prstGeom>
            <a:solidFill>
              <a:schemeClr val="accent4">
                <a:lumMod val="75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94;p41">
            <a:extLst>
              <a:ext uri="{FF2B5EF4-FFF2-40B4-BE49-F238E27FC236}">
                <a16:creationId xmlns:a16="http://schemas.microsoft.com/office/drawing/2014/main" id="{215B9341-A11F-D873-474E-E842F9F4A5A5}"/>
              </a:ext>
            </a:extLst>
          </p:cNvPr>
          <p:cNvSpPr txBox="1">
            <a:spLocks/>
          </p:cNvSpPr>
          <p:nvPr/>
        </p:nvSpPr>
        <p:spPr>
          <a:xfrm>
            <a:off x="1365961" y="-644700"/>
            <a:ext cx="3657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Normalized </a:t>
            </a:r>
            <a:r>
              <a:rPr lang="en-US" dirty="0" err="1"/>
              <a:t>Upto</a:t>
            </a:r>
            <a:r>
              <a:rPr lang="en-US" dirty="0"/>
              <a:t> 3NF!</a:t>
            </a:r>
          </a:p>
        </p:txBody>
      </p:sp>
      <p:pic>
        <p:nvPicPr>
          <p:cNvPr id="11" name="Picture 10" descr="East West University EWU logo in PNG SVG Vector format - Free Download">
            <a:extLst>
              <a:ext uri="{FF2B5EF4-FFF2-40B4-BE49-F238E27FC236}">
                <a16:creationId xmlns:a16="http://schemas.microsoft.com/office/drawing/2014/main" id="{DD1CBDE6-B121-918D-7125-FD09FA73A6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3988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C186D393-7FF4-2320-40AB-FDEBFEED2D28}"/>
            </a:ext>
          </a:extLst>
        </p:cNvPr>
        <p:cNvGrpSpPr/>
        <p:nvPr/>
      </p:nvGrpSpPr>
      <p:grpSpPr>
        <a:xfrm>
          <a:off x="0" y="0"/>
          <a:ext cx="0" cy="0"/>
          <a:chOff x="0" y="0"/>
          <a:chExt cx="0" cy="0"/>
        </a:xfrm>
      </p:grpSpPr>
      <p:grpSp>
        <p:nvGrpSpPr>
          <p:cNvPr id="3" name="Google Shape;9692;p77">
            <a:extLst>
              <a:ext uri="{FF2B5EF4-FFF2-40B4-BE49-F238E27FC236}">
                <a16:creationId xmlns:a16="http://schemas.microsoft.com/office/drawing/2014/main" id="{E99AB32F-932E-32C1-FA4F-AFB2285B7820}"/>
              </a:ext>
            </a:extLst>
          </p:cNvPr>
          <p:cNvGrpSpPr/>
          <p:nvPr/>
        </p:nvGrpSpPr>
        <p:grpSpPr>
          <a:xfrm>
            <a:off x="468881" y="-810826"/>
            <a:ext cx="720998" cy="721183"/>
            <a:chOff x="5797446" y="2063053"/>
            <a:chExt cx="698100" cy="698280"/>
          </a:xfrm>
        </p:grpSpPr>
        <p:sp>
          <p:nvSpPr>
            <p:cNvPr id="4" name="Google Shape;9693;p77">
              <a:extLst>
                <a:ext uri="{FF2B5EF4-FFF2-40B4-BE49-F238E27FC236}">
                  <a16:creationId xmlns:a16="http://schemas.microsoft.com/office/drawing/2014/main" id="{925234BD-2E97-A353-E3D1-D1F8917FD64F}"/>
                </a:ext>
              </a:extLst>
            </p:cNvPr>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694;p77">
              <a:extLst>
                <a:ext uri="{FF2B5EF4-FFF2-40B4-BE49-F238E27FC236}">
                  <a16:creationId xmlns:a16="http://schemas.microsoft.com/office/drawing/2014/main" id="{927A73D7-8465-04BF-E0B9-DC958D71AE6E}"/>
                </a:ext>
              </a:extLst>
            </p:cNvPr>
            <p:cNvSpPr/>
            <p:nvPr/>
          </p:nvSpPr>
          <p:spPr>
            <a:xfrm>
              <a:off x="5872067" y="2212295"/>
              <a:ext cx="549000" cy="549000"/>
            </a:xfrm>
            <a:prstGeom prst="ellipse">
              <a:avLst/>
            </a:prstGeom>
            <a:solidFill>
              <a:schemeClr val="accent4">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695;p77">
              <a:extLst>
                <a:ext uri="{FF2B5EF4-FFF2-40B4-BE49-F238E27FC236}">
                  <a16:creationId xmlns:a16="http://schemas.microsoft.com/office/drawing/2014/main" id="{88409784-ECA4-3C9F-FE29-1F511E7775B2}"/>
                </a:ext>
              </a:extLst>
            </p:cNvPr>
            <p:cNvSpPr/>
            <p:nvPr/>
          </p:nvSpPr>
          <p:spPr>
            <a:xfrm>
              <a:off x="5921353" y="2310867"/>
              <a:ext cx="450300" cy="450300"/>
            </a:xfrm>
            <a:prstGeom prst="ellipse">
              <a:avLst/>
            </a:prstGeom>
            <a:solidFill>
              <a:schemeClr val="accent4">
                <a:lumMod val="75000"/>
              </a:schemeClr>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96;p77">
              <a:extLst>
                <a:ext uri="{FF2B5EF4-FFF2-40B4-BE49-F238E27FC236}">
                  <a16:creationId xmlns:a16="http://schemas.microsoft.com/office/drawing/2014/main" id="{492CA145-B133-4FDE-E487-0A70894B1068}"/>
                </a:ext>
              </a:extLst>
            </p:cNvPr>
            <p:cNvSpPr/>
            <p:nvPr/>
          </p:nvSpPr>
          <p:spPr>
            <a:xfrm>
              <a:off x="5967936" y="2404033"/>
              <a:ext cx="357300" cy="357300"/>
            </a:xfrm>
            <a:prstGeom prst="ellipse">
              <a:avLst/>
            </a:prstGeom>
            <a:solidFill>
              <a:schemeClr val="accent4">
                <a:lumMod val="75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94;p41">
            <a:extLst>
              <a:ext uri="{FF2B5EF4-FFF2-40B4-BE49-F238E27FC236}">
                <a16:creationId xmlns:a16="http://schemas.microsoft.com/office/drawing/2014/main" id="{7ECDA3BF-3012-D92D-CC63-7B6FEA5EDFCF}"/>
              </a:ext>
            </a:extLst>
          </p:cNvPr>
          <p:cNvSpPr txBox="1">
            <a:spLocks/>
          </p:cNvSpPr>
          <p:nvPr/>
        </p:nvSpPr>
        <p:spPr>
          <a:xfrm>
            <a:off x="1365961" y="-644700"/>
            <a:ext cx="3657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Normalized </a:t>
            </a:r>
            <a:r>
              <a:rPr lang="en-US" dirty="0" err="1"/>
              <a:t>Upto</a:t>
            </a:r>
            <a:r>
              <a:rPr lang="en-US" dirty="0"/>
              <a:t> 3NF!</a:t>
            </a:r>
          </a:p>
        </p:txBody>
      </p:sp>
      <p:pic>
        <p:nvPicPr>
          <p:cNvPr id="11" name="Picture 10" descr="East West University EWU logo in PNG SVG Vector format - Free Download">
            <a:extLst>
              <a:ext uri="{FF2B5EF4-FFF2-40B4-BE49-F238E27FC236}">
                <a16:creationId xmlns:a16="http://schemas.microsoft.com/office/drawing/2014/main" id="{58C2CA43-0962-D5ED-C6E7-1D759203CD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D6E22338-9677-0DEB-70CC-7E507E1761EA}"/>
              </a:ext>
            </a:extLst>
          </p:cNvPr>
          <p:cNvSpPr txBox="1"/>
          <p:nvPr/>
        </p:nvSpPr>
        <p:spPr>
          <a:xfrm>
            <a:off x="311728" y="294644"/>
            <a:ext cx="4572000" cy="307777"/>
          </a:xfrm>
          <a:prstGeom prst="rect">
            <a:avLst/>
          </a:prstGeom>
          <a:noFill/>
        </p:spPr>
        <p:txBody>
          <a:bodyPr wrap="square">
            <a:spAutoFit/>
          </a:bodyPr>
          <a:lstStyle/>
          <a:p>
            <a:r>
              <a:rPr lang="en-US" sz="1400" dirty="0">
                <a:solidFill>
                  <a:schemeClr val="lt1"/>
                </a:solidFill>
              </a:rPr>
              <a:t>A Few Edits Here and There</a:t>
            </a:r>
            <a:endParaRPr lang="en-US" dirty="0"/>
          </a:p>
        </p:txBody>
      </p:sp>
      <p:pic>
        <p:nvPicPr>
          <p:cNvPr id="17" name="Picture 16" descr="A computer screen shot of a flowchart&#10;&#10;AI-generated content may be incorrect.">
            <a:extLst>
              <a:ext uri="{FF2B5EF4-FFF2-40B4-BE49-F238E27FC236}">
                <a16:creationId xmlns:a16="http://schemas.microsoft.com/office/drawing/2014/main" id="{A62490B1-AA3D-C0A5-D8D0-BDD303AF08A1}"/>
              </a:ext>
            </a:extLst>
          </p:cNvPr>
          <p:cNvPicPr>
            <a:picLocks noChangeAspect="1"/>
          </p:cNvPicPr>
          <p:nvPr/>
        </p:nvPicPr>
        <p:blipFill>
          <a:blip r:embed="rId5"/>
          <a:stretch>
            <a:fillRect/>
          </a:stretch>
        </p:blipFill>
        <p:spPr>
          <a:xfrm>
            <a:off x="1558636" y="356739"/>
            <a:ext cx="7273636" cy="4547770"/>
          </a:xfrm>
          <a:prstGeom prst="rect">
            <a:avLst/>
          </a:prstGeom>
        </p:spPr>
      </p:pic>
    </p:spTree>
    <p:extLst>
      <p:ext uri="{BB962C8B-B14F-4D97-AF65-F5344CB8AC3E}">
        <p14:creationId xmlns:p14="http://schemas.microsoft.com/office/powerpoint/2010/main" val="1610268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a:t>
            </a:r>
            <a:r>
              <a:rPr lang="en" dirty="0">
                <a:solidFill>
                  <a:schemeClr val="accent4"/>
                </a:solidFill>
              </a:rPr>
              <a:t>Scope</a:t>
            </a:r>
            <a:endParaRPr dirty="0">
              <a:solidFill>
                <a:schemeClr val="accent4"/>
              </a:solidFill>
            </a:endParaRPr>
          </a:p>
        </p:txBody>
      </p:sp>
      <p:sp>
        <p:nvSpPr>
          <p:cNvPr id="171" name="Google Shape;171;p39"/>
          <p:cNvSpPr txBox="1">
            <a:spLocks noGrp="1"/>
          </p:cNvSpPr>
          <p:nvPr>
            <p:ph type="body" idx="1"/>
          </p:nvPr>
        </p:nvSpPr>
        <p:spPr>
          <a:xfrm>
            <a:off x="938500" y="1031279"/>
            <a:ext cx="8032318" cy="3776248"/>
          </a:xfrm>
          <a:prstGeom prst="rect">
            <a:avLst/>
          </a:prstGeom>
        </p:spPr>
        <p:txBody>
          <a:bodyPr spcFirstLastPara="1" wrap="square" lIns="91425" tIns="91425" rIns="91425" bIns="91425" anchor="t" anchorCtr="0">
            <a:noAutofit/>
          </a:bodyPr>
          <a:lstStyle/>
          <a:p>
            <a:pPr marL="155575" lvl="0" indent="0" algn="l" rtl="0">
              <a:spcBef>
                <a:spcPts val="0"/>
              </a:spcBef>
              <a:spcAft>
                <a:spcPts val="0"/>
              </a:spcAft>
              <a:buClr>
                <a:schemeClr val="accent1"/>
              </a:buClr>
              <a:buSzPts val="1150"/>
              <a:buNone/>
            </a:pPr>
            <a:endParaRPr lang="en-US" dirty="0"/>
          </a:p>
          <a:p>
            <a:pPr lvl="0">
              <a:buClr>
                <a:schemeClr val="accent1"/>
              </a:buClr>
              <a:buFont typeface="Montserrat ExtraBold"/>
              <a:buAutoNum type="arabicPeriod"/>
            </a:pPr>
            <a:r>
              <a:rPr lang="en-US" dirty="0"/>
              <a:t>Design an ER diagram and convert it into normalized tables (3NF preferred )</a:t>
            </a:r>
          </a:p>
          <a:p>
            <a:pPr lvl="0">
              <a:buClr>
                <a:schemeClr val="accent1"/>
              </a:buClr>
              <a:buFont typeface="Montserrat ExtraBold"/>
              <a:buAutoNum type="arabicPeriod"/>
            </a:pPr>
            <a:r>
              <a:rPr lang="en-US" dirty="0"/>
              <a:t>Create database schema with tables, primary keys, foreign keys, and constraints.</a:t>
            </a:r>
          </a:p>
          <a:p>
            <a:pPr marL="457200" lvl="0" indent="-301625" algn="l" rtl="0">
              <a:spcBef>
                <a:spcPts val="0"/>
              </a:spcBef>
              <a:spcAft>
                <a:spcPts val="0"/>
              </a:spcAft>
              <a:buClr>
                <a:schemeClr val="accent1"/>
              </a:buClr>
              <a:buSzPts val="1150"/>
              <a:buFont typeface="Montserrat ExtraBold"/>
              <a:buAutoNum type="arabicPeriod"/>
            </a:pPr>
            <a:r>
              <a:rPr lang="en-US" dirty="0"/>
              <a:t>Insert sample data to test the database.</a:t>
            </a:r>
          </a:p>
          <a:p>
            <a:pPr>
              <a:buClr>
                <a:schemeClr val="accent1"/>
              </a:buClr>
              <a:buFont typeface="Montserrat ExtraBold"/>
              <a:buAutoNum type="arabicPeriod"/>
            </a:pPr>
            <a:r>
              <a:rPr lang="en-US" dirty="0"/>
              <a:t>Write SQL queries covering:</a:t>
            </a:r>
            <a:br>
              <a:rPr lang="en-US" dirty="0"/>
            </a:br>
            <a:r>
              <a:rPr lang="en-US" dirty="0"/>
              <a:t>	</a:t>
            </a:r>
            <a:r>
              <a:rPr lang="en-US" sz="1000" dirty="0"/>
              <a:t>Simple selects with filters.</a:t>
            </a:r>
            <a:br>
              <a:rPr lang="en-US" sz="1000" dirty="0"/>
            </a:br>
            <a:r>
              <a:rPr lang="en-US" sz="1000" dirty="0"/>
              <a:t>	Different types of joins (INNER, LEFT, RIGHT).</a:t>
            </a:r>
            <a:br>
              <a:rPr lang="en-US" sz="1000" dirty="0"/>
            </a:br>
            <a:r>
              <a:rPr lang="en-US" sz="1000" dirty="0"/>
              <a:t>	Aggregations (GROUP BY, HAVING).</a:t>
            </a:r>
            <a:br>
              <a:rPr lang="en-US" sz="1000" dirty="0"/>
            </a:br>
            <a:r>
              <a:rPr lang="en-US" sz="1000" dirty="0"/>
              <a:t>	Subqueries</a:t>
            </a:r>
            <a:endParaRPr lang="en-US" dirty="0"/>
          </a:p>
          <a:p>
            <a:pPr>
              <a:buClr>
                <a:schemeClr val="accent1"/>
              </a:buClr>
              <a:buFont typeface="Montserrat ExtraBold"/>
              <a:buAutoNum type="arabicPeriod"/>
            </a:pPr>
            <a:r>
              <a:rPr lang="en-US" dirty="0"/>
              <a:t>Build a web application in Oracle APEX including:</a:t>
            </a:r>
            <a:br>
              <a:rPr lang="en-US" dirty="0"/>
            </a:br>
            <a:r>
              <a:rPr lang="en-US" dirty="0"/>
              <a:t>	</a:t>
            </a:r>
            <a:r>
              <a:rPr lang="en-US" sz="1000" dirty="0"/>
              <a:t>Forms for data entry and editing.</a:t>
            </a:r>
            <a:br>
              <a:rPr lang="en-US" sz="1000" dirty="0"/>
            </a:br>
            <a:r>
              <a:rPr lang="en-US" sz="1000" dirty="0"/>
              <a:t>	Interactive reports to display data.</a:t>
            </a:r>
            <a:br>
              <a:rPr lang="en-US" sz="1000" dirty="0"/>
            </a:br>
            <a:r>
              <a:rPr lang="en-US" sz="1000" dirty="0"/>
              <a:t>	Charts or dashboards (optional).</a:t>
            </a:r>
            <a:endParaRPr lang="en-US" dirty="0"/>
          </a:p>
          <a:p>
            <a:pPr>
              <a:buClr>
                <a:schemeClr val="accent1"/>
              </a:buClr>
              <a:buFont typeface="Montserrat ExtraBold"/>
              <a:buAutoNum type="arabicPeriod"/>
            </a:pPr>
            <a:r>
              <a:rPr lang="en-US" dirty="0"/>
              <a:t>Implement simple triggers to automate basic tasks (optional).</a:t>
            </a:r>
          </a:p>
          <a:p>
            <a:pPr>
              <a:buClr>
                <a:schemeClr val="accent1"/>
              </a:buClr>
              <a:buFont typeface="Montserrat ExtraBold"/>
              <a:buAutoNum type="arabicPeriod"/>
            </a:pPr>
            <a:r>
              <a:rPr lang="en-US" dirty="0"/>
              <a:t>Test and validate the application thoroughly.</a:t>
            </a:r>
          </a:p>
          <a:p>
            <a:pPr>
              <a:buClr>
                <a:schemeClr val="accent1"/>
              </a:buClr>
              <a:buFont typeface="Montserrat ExtraBold"/>
              <a:buAutoNum type="arabicPeriod"/>
            </a:pPr>
            <a:r>
              <a:rPr lang="en-US" dirty="0"/>
              <a:t>Prepare a final report including:</a:t>
            </a:r>
            <a:br>
              <a:rPr lang="en-US" dirty="0"/>
            </a:br>
            <a:r>
              <a:rPr lang="en-US" dirty="0"/>
              <a:t>	</a:t>
            </a:r>
            <a:r>
              <a:rPr lang="en-US" sz="1050" dirty="0"/>
              <a:t>ER diagram and schema description.</a:t>
            </a:r>
            <a:br>
              <a:rPr lang="en-US" sz="1050" dirty="0"/>
            </a:br>
            <a:r>
              <a:rPr lang="en-US" sz="1050" dirty="0"/>
              <a:t>	Screenshots of the APEX application.</a:t>
            </a:r>
            <a:br>
              <a:rPr lang="en-US" sz="1050" dirty="0"/>
            </a:br>
            <a:r>
              <a:rPr lang="en-US" sz="1050" dirty="0"/>
              <a:t>	Sample SQL queries</a:t>
            </a:r>
            <a:br>
              <a:rPr lang="en-US" sz="1050" dirty="0"/>
            </a:br>
            <a:r>
              <a:rPr lang="en-US" sz="1050" dirty="0"/>
              <a:t>	Summary of challenges and learning outcomes.</a:t>
            </a:r>
            <a:endParaRPr lang="en-US"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East West University EWU logo in PNG SVG Vector format - Free Download">
            <a:extLst>
              <a:ext uri="{FF2B5EF4-FFF2-40B4-BE49-F238E27FC236}">
                <a16:creationId xmlns:a16="http://schemas.microsoft.com/office/drawing/2014/main" id="{87AD3CC4-1097-9814-D51D-4CDE81CD1B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8AE24FF2-520E-A55B-8EB4-30D35377211B}"/>
            </a:ext>
          </a:extLst>
        </p:cNvPr>
        <p:cNvGrpSpPr/>
        <p:nvPr/>
      </p:nvGrpSpPr>
      <p:grpSpPr>
        <a:xfrm>
          <a:off x="0" y="0"/>
          <a:ext cx="0" cy="0"/>
          <a:chOff x="0" y="0"/>
          <a:chExt cx="0" cy="0"/>
        </a:xfrm>
      </p:grpSpPr>
      <p:grpSp>
        <p:nvGrpSpPr>
          <p:cNvPr id="5" name="Google Shape;9692;p77">
            <a:extLst>
              <a:ext uri="{FF2B5EF4-FFF2-40B4-BE49-F238E27FC236}">
                <a16:creationId xmlns:a16="http://schemas.microsoft.com/office/drawing/2014/main" id="{C5E5A19F-57D7-0F8D-5CE0-55E4DDEAB60F}"/>
              </a:ext>
            </a:extLst>
          </p:cNvPr>
          <p:cNvGrpSpPr/>
          <p:nvPr/>
        </p:nvGrpSpPr>
        <p:grpSpPr>
          <a:xfrm>
            <a:off x="468881" y="252426"/>
            <a:ext cx="720998" cy="721183"/>
            <a:chOff x="5797446" y="2063053"/>
            <a:chExt cx="698100" cy="698280"/>
          </a:xfrm>
        </p:grpSpPr>
        <p:sp>
          <p:nvSpPr>
            <p:cNvPr id="7" name="Google Shape;9693;p77">
              <a:extLst>
                <a:ext uri="{FF2B5EF4-FFF2-40B4-BE49-F238E27FC236}">
                  <a16:creationId xmlns:a16="http://schemas.microsoft.com/office/drawing/2014/main" id="{FA32516C-44E3-FC16-8BFD-3D36B7D42FC5}"/>
                </a:ext>
              </a:extLst>
            </p:cNvPr>
            <p:cNvSpPr/>
            <p:nvPr/>
          </p:nvSpPr>
          <p:spPr>
            <a:xfrm>
              <a:off x="5797446" y="2063053"/>
              <a:ext cx="698100" cy="698100"/>
            </a:xfrm>
            <a:prstGeom prst="ellipse">
              <a:avLst/>
            </a:pr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694;p77">
              <a:extLst>
                <a:ext uri="{FF2B5EF4-FFF2-40B4-BE49-F238E27FC236}">
                  <a16:creationId xmlns:a16="http://schemas.microsoft.com/office/drawing/2014/main" id="{916F68B3-7D96-9CD0-E77A-EB112111AC9C}"/>
                </a:ext>
              </a:extLst>
            </p:cNvPr>
            <p:cNvSpPr/>
            <p:nvPr/>
          </p:nvSpPr>
          <p:spPr>
            <a:xfrm>
              <a:off x="5872067" y="2212295"/>
              <a:ext cx="549000" cy="549000"/>
            </a:xfrm>
            <a:prstGeom prst="ellipse">
              <a:avLst/>
            </a:prstGeom>
            <a:solidFill>
              <a:schemeClr val="accent4">
                <a:lumMod val="75000"/>
              </a:schemeClr>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95;p77">
              <a:extLst>
                <a:ext uri="{FF2B5EF4-FFF2-40B4-BE49-F238E27FC236}">
                  <a16:creationId xmlns:a16="http://schemas.microsoft.com/office/drawing/2014/main" id="{8D6CF4C6-494C-D7FF-845B-4760BF8BF721}"/>
                </a:ext>
              </a:extLst>
            </p:cNvPr>
            <p:cNvSpPr/>
            <p:nvPr/>
          </p:nvSpPr>
          <p:spPr>
            <a:xfrm>
              <a:off x="5921353" y="2310867"/>
              <a:ext cx="450300" cy="450300"/>
            </a:xfrm>
            <a:prstGeom prst="ellipse">
              <a:avLst/>
            </a:prstGeom>
            <a:solidFill>
              <a:schemeClr val="accent4">
                <a:lumMod val="75000"/>
              </a:schemeClr>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96;p77">
              <a:extLst>
                <a:ext uri="{FF2B5EF4-FFF2-40B4-BE49-F238E27FC236}">
                  <a16:creationId xmlns:a16="http://schemas.microsoft.com/office/drawing/2014/main" id="{03BC10F8-609D-B47C-57F6-A4F8658C2E53}"/>
                </a:ext>
              </a:extLst>
            </p:cNvPr>
            <p:cNvSpPr/>
            <p:nvPr/>
          </p:nvSpPr>
          <p:spPr>
            <a:xfrm>
              <a:off x="5967936" y="2404033"/>
              <a:ext cx="357300" cy="357300"/>
            </a:xfrm>
            <a:prstGeom prst="ellipse">
              <a:avLst/>
            </a:prstGeom>
            <a:solidFill>
              <a:schemeClr val="accent4">
                <a:lumMod val="75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94;p41">
            <a:extLst>
              <a:ext uri="{FF2B5EF4-FFF2-40B4-BE49-F238E27FC236}">
                <a16:creationId xmlns:a16="http://schemas.microsoft.com/office/drawing/2014/main" id="{ACA998EC-CC56-CFFD-F9C9-35E0C4191FFE}"/>
              </a:ext>
            </a:extLst>
          </p:cNvPr>
          <p:cNvSpPr txBox="1">
            <a:spLocks/>
          </p:cNvSpPr>
          <p:nvPr/>
        </p:nvSpPr>
        <p:spPr>
          <a:xfrm>
            <a:off x="1365961" y="418552"/>
            <a:ext cx="3657300" cy="64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Normalized </a:t>
            </a:r>
            <a:r>
              <a:rPr lang="en-US" dirty="0" err="1"/>
              <a:t>Upto</a:t>
            </a:r>
            <a:r>
              <a:rPr lang="en-US" dirty="0"/>
              <a:t> 3NF!</a:t>
            </a:r>
          </a:p>
        </p:txBody>
      </p:sp>
      <p:pic>
        <p:nvPicPr>
          <p:cNvPr id="13" name="Picture 12" descr="East West University EWU logo in PNG SVG Vector format - Free Download">
            <a:extLst>
              <a:ext uri="{FF2B5EF4-FFF2-40B4-BE49-F238E27FC236}">
                <a16:creationId xmlns:a16="http://schemas.microsoft.com/office/drawing/2014/main" id="{25EDC1D9-DCD9-2C9E-5976-02160D3905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pic>
        <p:nvPicPr>
          <p:cNvPr id="2" name="Picture 1" descr="A computer screen shot of a flowchart&#10;&#10;AI-generated content may be incorrect.">
            <a:extLst>
              <a:ext uri="{FF2B5EF4-FFF2-40B4-BE49-F238E27FC236}">
                <a16:creationId xmlns:a16="http://schemas.microsoft.com/office/drawing/2014/main" id="{9EDE1035-D441-D92D-B73B-C2EFA1964DE6}"/>
              </a:ext>
            </a:extLst>
          </p:cNvPr>
          <p:cNvPicPr>
            <a:picLocks noChangeAspect="1"/>
          </p:cNvPicPr>
          <p:nvPr/>
        </p:nvPicPr>
        <p:blipFill>
          <a:blip r:embed="rId5"/>
          <a:stretch>
            <a:fillRect/>
          </a:stretch>
        </p:blipFill>
        <p:spPr>
          <a:xfrm>
            <a:off x="1808018" y="685799"/>
            <a:ext cx="7024253" cy="4391846"/>
          </a:xfrm>
          <a:prstGeom prst="rect">
            <a:avLst/>
          </a:prstGeom>
        </p:spPr>
      </p:pic>
      <p:sp>
        <p:nvSpPr>
          <p:cNvPr id="3" name="TextBox 2">
            <a:extLst>
              <a:ext uri="{FF2B5EF4-FFF2-40B4-BE49-F238E27FC236}">
                <a16:creationId xmlns:a16="http://schemas.microsoft.com/office/drawing/2014/main" id="{4F101DBA-0148-3364-593A-5D3BA57CECAB}"/>
              </a:ext>
            </a:extLst>
          </p:cNvPr>
          <p:cNvSpPr txBox="1"/>
          <p:nvPr/>
        </p:nvSpPr>
        <p:spPr>
          <a:xfrm>
            <a:off x="-3061854" y="294644"/>
            <a:ext cx="4572000" cy="307777"/>
          </a:xfrm>
          <a:prstGeom prst="rect">
            <a:avLst/>
          </a:prstGeom>
          <a:noFill/>
        </p:spPr>
        <p:txBody>
          <a:bodyPr wrap="square">
            <a:spAutoFit/>
          </a:bodyPr>
          <a:lstStyle/>
          <a:p>
            <a:r>
              <a:rPr lang="en-US" sz="1400" dirty="0">
                <a:solidFill>
                  <a:schemeClr val="lt1"/>
                </a:solidFill>
              </a:rPr>
              <a:t>A Few Edits Here and There</a:t>
            </a:r>
            <a:endParaRPr lang="en-US" dirty="0"/>
          </a:p>
        </p:txBody>
      </p:sp>
    </p:spTree>
    <p:extLst>
      <p:ext uri="{BB962C8B-B14F-4D97-AF65-F5344CB8AC3E}">
        <p14:creationId xmlns:p14="http://schemas.microsoft.com/office/powerpoint/2010/main" val="1790635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10B5AA41-3BA2-B121-D439-F11DC3382D1B}"/>
            </a:ext>
          </a:extLst>
        </p:cNvPr>
        <p:cNvGrpSpPr/>
        <p:nvPr/>
      </p:nvGrpSpPr>
      <p:grpSpPr>
        <a:xfrm>
          <a:off x="0" y="0"/>
          <a:ext cx="0" cy="0"/>
          <a:chOff x="0" y="0"/>
          <a:chExt cx="0" cy="0"/>
        </a:xfrm>
      </p:grpSpPr>
      <p:sp>
        <p:nvSpPr>
          <p:cNvPr id="273" name="Google Shape;273;p49">
            <a:extLst>
              <a:ext uri="{FF2B5EF4-FFF2-40B4-BE49-F238E27FC236}">
                <a16:creationId xmlns:a16="http://schemas.microsoft.com/office/drawing/2014/main" id="{0F26BA32-3B6D-D97E-6396-7ACB3467A4DF}"/>
              </a:ext>
            </a:extLst>
          </p:cNvPr>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SCHEMA</a:t>
            </a:r>
            <a:endParaRPr dirty="0"/>
          </a:p>
        </p:txBody>
      </p:sp>
      <p:sp>
        <p:nvSpPr>
          <p:cNvPr id="274" name="Google Shape;274;p49">
            <a:extLst>
              <a:ext uri="{FF2B5EF4-FFF2-40B4-BE49-F238E27FC236}">
                <a16:creationId xmlns:a16="http://schemas.microsoft.com/office/drawing/2014/main" id="{FD36EDBF-4088-BF01-5025-ADCDC11C1178}"/>
              </a:ext>
            </a:extLst>
          </p:cNvPr>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From ER Model to Relation Model</a:t>
            </a:r>
            <a:endParaRPr dirty="0"/>
          </a:p>
        </p:txBody>
      </p:sp>
      <p:cxnSp>
        <p:nvCxnSpPr>
          <p:cNvPr id="275" name="Google Shape;275;p49">
            <a:extLst>
              <a:ext uri="{FF2B5EF4-FFF2-40B4-BE49-F238E27FC236}">
                <a16:creationId xmlns:a16="http://schemas.microsoft.com/office/drawing/2014/main" id="{045378D9-7634-EDFB-C4F1-C63BE0A1BAE8}"/>
              </a:ext>
            </a:extLst>
          </p:cNvPr>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A9F10487-EBB2-8EAD-D972-537B8EE8CCA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617458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0FE6804-AFEC-A2A1-FD51-1791C626EB23}"/>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87E99383-DBD5-97AA-35D7-13C4C6D11067}"/>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Schema</a:t>
            </a:r>
            <a:endParaRPr dirty="0">
              <a:solidFill>
                <a:schemeClr val="accent1"/>
              </a:solidFill>
            </a:endParaRPr>
          </a:p>
        </p:txBody>
      </p:sp>
      <p:sp>
        <p:nvSpPr>
          <p:cNvPr id="215" name="Google Shape;215;p44">
            <a:extLst>
              <a:ext uri="{FF2B5EF4-FFF2-40B4-BE49-F238E27FC236}">
                <a16:creationId xmlns:a16="http://schemas.microsoft.com/office/drawing/2014/main" id="{CBF91CEF-512D-4536-97B2-654B0CE21D61}"/>
              </a:ext>
            </a:extLst>
          </p:cNvPr>
          <p:cNvSpPr txBox="1">
            <a:spLocks noGrp="1"/>
          </p:cNvSpPr>
          <p:nvPr>
            <p:ph type="body" idx="1"/>
          </p:nvPr>
        </p:nvSpPr>
        <p:spPr>
          <a:xfrm>
            <a:off x="938499" y="915725"/>
            <a:ext cx="7949191" cy="5874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some more tweaks, we came up with this schema – </a:t>
            </a:r>
            <a:br>
              <a:rPr lang="en-US" dirty="0"/>
            </a:br>
            <a:endParaRPr lang="en-US" dirty="0"/>
          </a:p>
          <a:p>
            <a:pPr>
              <a:lnSpc>
                <a:spcPct val="150000"/>
              </a:lnSpc>
            </a:pPr>
            <a:r>
              <a:rPr lang="en-US" sz="1000" b="1" dirty="0"/>
              <a:t>Team </a:t>
            </a:r>
            <a:r>
              <a:rPr lang="en-US" sz="1000" dirty="0"/>
              <a:t>(</a:t>
            </a:r>
            <a:r>
              <a:rPr lang="en-US" sz="1000" u="sng" dirty="0" err="1">
                <a:latin typeface="Montserrat SemiBold" panose="020F0502020204030204" pitchFamily="2" charset="0"/>
              </a:rPr>
              <a:t>TeamName</a:t>
            </a:r>
            <a:r>
              <a:rPr lang="en-US" sz="1000" dirty="0"/>
              <a:t>, </a:t>
            </a:r>
            <a:r>
              <a:rPr lang="en-US" sz="1000" dirty="0" err="1"/>
              <a:t>TeamLogo</a:t>
            </a:r>
            <a:r>
              <a:rPr lang="en-US" sz="1000" dirty="0"/>
              <a:t>, </a:t>
            </a:r>
            <a:r>
              <a:rPr lang="en-US" sz="1000" dirty="0" err="1"/>
              <a:t>Mime_Type</a:t>
            </a:r>
            <a:r>
              <a:rPr lang="en-US" sz="1000" dirty="0"/>
              <a:t>, </a:t>
            </a:r>
            <a:r>
              <a:rPr lang="en-US" sz="1000" dirty="0" err="1"/>
              <a:t>File_Type</a:t>
            </a:r>
            <a:r>
              <a:rPr lang="en-US" sz="1000" dirty="0"/>
              <a:t>, </a:t>
            </a:r>
            <a:r>
              <a:rPr lang="en-US" sz="1000" dirty="0" err="1"/>
              <a:t>Updated_Date</a:t>
            </a:r>
            <a:r>
              <a:rPr lang="en-US" sz="1000" dirty="0"/>
              <a:t>)</a:t>
            </a:r>
          </a:p>
          <a:p>
            <a:pPr>
              <a:lnSpc>
                <a:spcPct val="150000"/>
              </a:lnSpc>
            </a:pPr>
            <a:r>
              <a:rPr lang="en-US" sz="1000" b="1" dirty="0"/>
              <a:t>Player </a:t>
            </a:r>
            <a:r>
              <a:rPr lang="en-US" sz="1000" dirty="0"/>
              <a:t>(</a:t>
            </a:r>
            <a:r>
              <a:rPr lang="en-US" sz="1000" b="1" u="sng" dirty="0" err="1"/>
              <a:t>PlayerID</a:t>
            </a:r>
            <a:r>
              <a:rPr lang="en-US" sz="1000" dirty="0"/>
              <a:t>, </a:t>
            </a:r>
            <a:r>
              <a:rPr lang="en-US" sz="1000" dirty="0" err="1"/>
              <a:t>PlayerName</a:t>
            </a:r>
            <a:r>
              <a:rPr lang="en-US" sz="1000" dirty="0"/>
              <a:t>, </a:t>
            </a:r>
            <a:r>
              <a:rPr lang="en-US" sz="1000" dirty="0" err="1"/>
              <a:t>PlayerAge</a:t>
            </a:r>
            <a:r>
              <a:rPr lang="en-US" sz="1000" dirty="0"/>
              <a:t>)</a:t>
            </a:r>
          </a:p>
          <a:p>
            <a:pPr>
              <a:lnSpc>
                <a:spcPct val="150000"/>
              </a:lnSpc>
            </a:pPr>
            <a:r>
              <a:rPr lang="en-US" sz="1000" b="1" dirty="0"/>
              <a:t>Venue </a:t>
            </a:r>
            <a:r>
              <a:rPr lang="en-US" sz="1000" dirty="0"/>
              <a:t>(</a:t>
            </a:r>
            <a:r>
              <a:rPr lang="en-US" sz="1000" b="1" u="sng" dirty="0" err="1"/>
              <a:t>VenueName</a:t>
            </a:r>
            <a:r>
              <a:rPr lang="en-US" sz="1000" dirty="0"/>
              <a:t>, </a:t>
            </a:r>
            <a:r>
              <a:rPr lang="en-US" sz="1000" dirty="0" err="1"/>
              <a:t>VenuePic</a:t>
            </a:r>
            <a:r>
              <a:rPr lang="en-US" sz="1000" dirty="0"/>
              <a:t>, </a:t>
            </a:r>
            <a:r>
              <a:rPr lang="en-US" sz="1000" dirty="0" err="1"/>
              <a:t>Mime_Type</a:t>
            </a:r>
            <a:r>
              <a:rPr lang="en-US" sz="1000" dirty="0"/>
              <a:t>, </a:t>
            </a:r>
            <a:r>
              <a:rPr lang="en-US" sz="1000" dirty="0" err="1"/>
              <a:t>File_Type</a:t>
            </a:r>
            <a:r>
              <a:rPr lang="en-US" sz="1000" dirty="0"/>
              <a:t>, </a:t>
            </a:r>
            <a:r>
              <a:rPr lang="en-US" sz="1000" dirty="0" err="1"/>
              <a:t>Updated_Date</a:t>
            </a:r>
            <a:r>
              <a:rPr lang="en-US" sz="1000" dirty="0"/>
              <a:t>, </a:t>
            </a:r>
            <a:r>
              <a:rPr lang="en-US" sz="1000" dirty="0" err="1"/>
              <a:t>CityName</a:t>
            </a:r>
            <a:r>
              <a:rPr lang="en-US" sz="1000" dirty="0"/>
              <a:t>)</a:t>
            </a:r>
          </a:p>
          <a:p>
            <a:pPr>
              <a:lnSpc>
                <a:spcPct val="150000"/>
              </a:lnSpc>
            </a:pPr>
            <a:r>
              <a:rPr lang="en-US" sz="1000" b="1" dirty="0"/>
              <a:t>Umpire </a:t>
            </a:r>
            <a:r>
              <a:rPr lang="en-US" sz="1000" dirty="0"/>
              <a:t>(</a:t>
            </a:r>
            <a:r>
              <a:rPr lang="en-US" sz="1000" b="1" u="sng" dirty="0" err="1"/>
              <a:t>UmpireID</a:t>
            </a:r>
            <a:r>
              <a:rPr lang="en-US" sz="1000" dirty="0"/>
              <a:t>, </a:t>
            </a:r>
            <a:r>
              <a:rPr lang="en-US" sz="1000" dirty="0" err="1"/>
              <a:t>UmpireName</a:t>
            </a:r>
            <a:r>
              <a:rPr lang="en-US" sz="1000" dirty="0"/>
              <a:t>, </a:t>
            </a:r>
            <a:r>
              <a:rPr lang="en-US" sz="1000" i="1" dirty="0" err="1"/>
              <a:t>MatchID</a:t>
            </a:r>
            <a:r>
              <a:rPr lang="en-US" sz="1000" dirty="0"/>
              <a:t>)</a:t>
            </a:r>
          </a:p>
          <a:p>
            <a:pPr>
              <a:lnSpc>
                <a:spcPct val="150000"/>
              </a:lnSpc>
            </a:pPr>
            <a:r>
              <a:rPr lang="en-US" sz="1000" b="1" dirty="0"/>
              <a:t>Season </a:t>
            </a:r>
            <a:r>
              <a:rPr lang="en-US" sz="1000" dirty="0"/>
              <a:t>(</a:t>
            </a:r>
            <a:r>
              <a:rPr lang="en-US" sz="1000" b="1" u="sng" dirty="0" err="1"/>
              <a:t>SeasonYear</a:t>
            </a:r>
            <a:r>
              <a:rPr lang="en-US" sz="1000" dirty="0"/>
              <a:t>, POTM, </a:t>
            </a:r>
            <a:r>
              <a:rPr lang="en-US" sz="1000" dirty="0" err="1"/>
              <a:t>ChampionTeam</a:t>
            </a:r>
            <a:r>
              <a:rPr lang="en-US" sz="1000" dirty="0"/>
              <a:t>)</a:t>
            </a:r>
          </a:p>
          <a:p>
            <a:pPr>
              <a:lnSpc>
                <a:spcPct val="150000"/>
              </a:lnSpc>
            </a:pPr>
            <a:r>
              <a:rPr lang="en-US" sz="1000" b="1" dirty="0" err="1"/>
              <a:t>Season_Team_Player</a:t>
            </a:r>
            <a:r>
              <a:rPr lang="en-US" sz="1000" b="1" dirty="0"/>
              <a:t> </a:t>
            </a:r>
            <a:r>
              <a:rPr lang="en-US" sz="1000" dirty="0"/>
              <a:t>(</a:t>
            </a:r>
            <a:r>
              <a:rPr lang="en-US" sz="1000" b="1" i="1" u="sng" dirty="0" err="1"/>
              <a:t>PlayerID</a:t>
            </a:r>
            <a:r>
              <a:rPr lang="en-US" sz="1000" u="sng" dirty="0"/>
              <a:t>, </a:t>
            </a:r>
            <a:r>
              <a:rPr lang="en-US" sz="1000" b="1" i="1" u="sng" dirty="0" err="1"/>
              <a:t>TeamName</a:t>
            </a:r>
            <a:r>
              <a:rPr lang="en-US" sz="1000" u="sng" dirty="0"/>
              <a:t>, </a:t>
            </a:r>
            <a:r>
              <a:rPr lang="en-US" sz="1000" b="1" i="1" u="sng" dirty="0" err="1"/>
              <a:t>SeasonYear</a:t>
            </a:r>
            <a:r>
              <a:rPr lang="en-US" sz="1000" dirty="0"/>
              <a:t>)</a:t>
            </a:r>
          </a:p>
          <a:p>
            <a:pPr>
              <a:lnSpc>
                <a:spcPct val="150000"/>
              </a:lnSpc>
            </a:pPr>
            <a:r>
              <a:rPr lang="en-US" sz="1000" b="1" dirty="0"/>
              <a:t>Match </a:t>
            </a:r>
            <a:r>
              <a:rPr lang="en-US" sz="1000" dirty="0"/>
              <a:t>(</a:t>
            </a:r>
            <a:r>
              <a:rPr lang="en-US" sz="1000" b="1" u="sng" dirty="0" err="1"/>
              <a:t>MatchID</a:t>
            </a:r>
            <a:r>
              <a:rPr lang="en-US" sz="1000" dirty="0"/>
              <a:t>, </a:t>
            </a:r>
            <a:r>
              <a:rPr lang="en-US" sz="1000" dirty="0" err="1"/>
              <a:t>MatchType</a:t>
            </a:r>
            <a:r>
              <a:rPr lang="en-US" sz="1000" dirty="0"/>
              <a:t>, </a:t>
            </a:r>
            <a:r>
              <a:rPr lang="en-US" sz="1000" dirty="0" err="1"/>
              <a:t>MatchDate</a:t>
            </a:r>
            <a:r>
              <a:rPr lang="en-US" sz="1000" dirty="0"/>
              <a:t>, </a:t>
            </a:r>
            <a:r>
              <a:rPr lang="en-US" sz="1000" i="1" dirty="0"/>
              <a:t>Team1</a:t>
            </a:r>
            <a:r>
              <a:rPr lang="en-US" sz="1000" dirty="0"/>
              <a:t>, </a:t>
            </a:r>
            <a:r>
              <a:rPr lang="en-US" sz="1000" i="1" dirty="0"/>
              <a:t>Team2</a:t>
            </a:r>
            <a:r>
              <a:rPr lang="en-US" sz="1000" dirty="0"/>
              <a:t>, </a:t>
            </a:r>
            <a:r>
              <a:rPr lang="en-US" sz="1000" i="1" dirty="0" err="1"/>
              <a:t>SeasonYear</a:t>
            </a:r>
            <a:r>
              <a:rPr lang="en-US" sz="1000" dirty="0"/>
              <a:t>)</a:t>
            </a:r>
          </a:p>
          <a:p>
            <a:pPr>
              <a:lnSpc>
                <a:spcPct val="150000"/>
              </a:lnSpc>
            </a:pPr>
            <a:r>
              <a:rPr lang="en-US" sz="1000" b="1" dirty="0" err="1"/>
              <a:t>Match_Result</a:t>
            </a:r>
            <a:r>
              <a:rPr lang="en-US" sz="1000" b="1" dirty="0"/>
              <a:t> </a:t>
            </a:r>
            <a:r>
              <a:rPr lang="en-US" sz="1000" dirty="0"/>
              <a:t>(</a:t>
            </a:r>
            <a:r>
              <a:rPr lang="en-US" sz="1000" i="1" u="sng" dirty="0" err="1"/>
              <a:t>MatchID</a:t>
            </a:r>
            <a:r>
              <a:rPr lang="en-US" sz="1000" dirty="0"/>
              <a:t>, </a:t>
            </a:r>
            <a:r>
              <a:rPr lang="en-US" sz="1000" dirty="0" err="1"/>
              <a:t>MatchWinner</a:t>
            </a:r>
            <a:r>
              <a:rPr lang="en-US" sz="1000" dirty="0"/>
              <a:t>, </a:t>
            </a:r>
            <a:r>
              <a:rPr lang="en-US" sz="1000" dirty="0" err="1"/>
              <a:t>WinType</a:t>
            </a:r>
            <a:r>
              <a:rPr lang="en-US" sz="1000" dirty="0"/>
              <a:t>, </a:t>
            </a:r>
            <a:r>
              <a:rPr lang="en-US" sz="1000" dirty="0" err="1"/>
              <a:t>WinMargin</a:t>
            </a:r>
            <a:r>
              <a:rPr lang="en-US" sz="1000" dirty="0"/>
              <a:t>, </a:t>
            </a:r>
            <a:r>
              <a:rPr lang="en-US" sz="1000" dirty="0" err="1"/>
              <a:t>ManOfTheMatch</a:t>
            </a:r>
            <a:r>
              <a:rPr lang="en-US" sz="1000" dirty="0"/>
              <a:t>)</a:t>
            </a:r>
          </a:p>
          <a:p>
            <a:pPr>
              <a:lnSpc>
                <a:spcPct val="150000"/>
              </a:lnSpc>
            </a:pPr>
            <a:r>
              <a:rPr lang="en-US" sz="1000" b="1" dirty="0"/>
              <a:t>Toss </a:t>
            </a:r>
            <a:r>
              <a:rPr lang="en-US" sz="1000" dirty="0"/>
              <a:t>(</a:t>
            </a:r>
            <a:r>
              <a:rPr lang="en-US" sz="1000" i="1" u="sng" dirty="0" err="1"/>
              <a:t>MatchID</a:t>
            </a:r>
            <a:r>
              <a:rPr lang="en-US" sz="1000" dirty="0"/>
              <a:t>, </a:t>
            </a:r>
            <a:r>
              <a:rPr lang="en-US" sz="1000" dirty="0" err="1"/>
              <a:t>TossWinner</a:t>
            </a:r>
            <a:r>
              <a:rPr lang="en-US" sz="1000" dirty="0"/>
              <a:t>, </a:t>
            </a:r>
            <a:r>
              <a:rPr lang="en-US" sz="1000" dirty="0" err="1"/>
              <a:t>TossDecision</a:t>
            </a:r>
            <a:r>
              <a:rPr lang="en-US" sz="1000" dirty="0"/>
              <a:t>)</a:t>
            </a:r>
          </a:p>
          <a:p>
            <a:pPr>
              <a:lnSpc>
                <a:spcPct val="150000"/>
              </a:lnSpc>
            </a:pPr>
            <a:r>
              <a:rPr lang="en-US" sz="1000" b="1" dirty="0" err="1"/>
              <a:t>Ball_By_Ball</a:t>
            </a:r>
            <a:r>
              <a:rPr lang="en-US" sz="1000" b="1" dirty="0"/>
              <a:t> </a:t>
            </a:r>
            <a:r>
              <a:rPr lang="en-US" sz="1000" dirty="0"/>
              <a:t>(</a:t>
            </a:r>
            <a:r>
              <a:rPr lang="en-US" sz="1000" b="1" u="sng" dirty="0" err="1"/>
              <a:t>Over_No</a:t>
            </a:r>
            <a:r>
              <a:rPr lang="en-US" sz="1000" u="sng" dirty="0"/>
              <a:t>, </a:t>
            </a:r>
            <a:r>
              <a:rPr lang="en-US" sz="1000" b="1" u="sng" dirty="0" err="1"/>
              <a:t>Ball_No</a:t>
            </a:r>
            <a:r>
              <a:rPr lang="en-US" sz="1000" u="sng" dirty="0"/>
              <a:t>, </a:t>
            </a:r>
            <a:r>
              <a:rPr lang="en-US" sz="1000" b="1" i="1" u="sng" dirty="0" err="1"/>
              <a:t>Innings_no</a:t>
            </a:r>
            <a:r>
              <a:rPr lang="en-US" sz="1000" u="sng" dirty="0"/>
              <a:t>, </a:t>
            </a:r>
            <a:r>
              <a:rPr lang="en-US" sz="1000" b="1" i="1" u="sng" dirty="0" err="1"/>
              <a:t>MatchID</a:t>
            </a:r>
            <a:r>
              <a:rPr lang="en-US" sz="1000" dirty="0"/>
              <a:t>, Striker, </a:t>
            </a:r>
            <a:r>
              <a:rPr lang="en-US" sz="1000" dirty="0" err="1"/>
              <a:t>NonStriker</a:t>
            </a:r>
            <a:r>
              <a:rPr lang="en-US" sz="1000" dirty="0"/>
              <a:t>, Bowler)</a:t>
            </a:r>
          </a:p>
          <a:p>
            <a:pPr>
              <a:lnSpc>
                <a:spcPct val="150000"/>
              </a:lnSpc>
            </a:pPr>
            <a:r>
              <a:rPr lang="en-US" sz="1000" b="1" dirty="0" err="1"/>
              <a:t>RunsScored</a:t>
            </a:r>
            <a:r>
              <a:rPr lang="en-US" sz="1000" b="1" dirty="0"/>
              <a:t> </a:t>
            </a:r>
            <a:r>
              <a:rPr lang="en-US" sz="1000" dirty="0"/>
              <a:t>(</a:t>
            </a:r>
            <a:r>
              <a:rPr lang="en-US" sz="1000" i="1" u="sng" dirty="0" err="1"/>
              <a:t>Over_No</a:t>
            </a:r>
            <a:r>
              <a:rPr lang="en-US" sz="1000" u="sng" dirty="0"/>
              <a:t>, </a:t>
            </a:r>
            <a:r>
              <a:rPr lang="en-US" sz="1000" i="1" u="sng" dirty="0" err="1"/>
              <a:t>Ball_No</a:t>
            </a:r>
            <a:r>
              <a:rPr lang="en-US" sz="1000" u="sng" dirty="0"/>
              <a:t>, </a:t>
            </a:r>
            <a:r>
              <a:rPr lang="en-US" sz="1000" i="1" u="sng" dirty="0" err="1"/>
              <a:t>Innings_no</a:t>
            </a:r>
            <a:r>
              <a:rPr lang="en-US" sz="1000" u="sng" dirty="0"/>
              <a:t>, </a:t>
            </a:r>
            <a:r>
              <a:rPr lang="en-US" sz="1000" i="1" u="sng" dirty="0" err="1"/>
              <a:t>MatchID</a:t>
            </a:r>
            <a:r>
              <a:rPr lang="en-US" sz="1000" dirty="0"/>
              <a:t>, </a:t>
            </a:r>
            <a:r>
              <a:rPr lang="en-US" sz="1000" dirty="0" err="1"/>
              <a:t>RunsScored</a:t>
            </a:r>
            <a:r>
              <a:rPr lang="en-US" sz="1000" dirty="0"/>
              <a:t>)</a:t>
            </a:r>
          </a:p>
          <a:p>
            <a:pPr>
              <a:lnSpc>
                <a:spcPct val="150000"/>
              </a:lnSpc>
            </a:pPr>
            <a:r>
              <a:rPr lang="en-US" sz="1000" b="1" dirty="0" err="1"/>
              <a:t>ExtraRuns</a:t>
            </a:r>
            <a:r>
              <a:rPr lang="en-US" sz="1000" b="1" dirty="0"/>
              <a:t> </a:t>
            </a:r>
            <a:r>
              <a:rPr lang="en-US" sz="1000" dirty="0"/>
              <a:t>(</a:t>
            </a:r>
            <a:r>
              <a:rPr lang="en-US" sz="1000" i="1" u="sng" dirty="0" err="1"/>
              <a:t>Over_No</a:t>
            </a:r>
            <a:r>
              <a:rPr lang="en-US" sz="1000" u="sng" dirty="0"/>
              <a:t>, </a:t>
            </a:r>
            <a:r>
              <a:rPr lang="en-US" sz="1000" i="1" u="sng" dirty="0" err="1"/>
              <a:t>Ball_No</a:t>
            </a:r>
            <a:r>
              <a:rPr lang="en-US" sz="1000" u="sng" dirty="0"/>
              <a:t>, </a:t>
            </a:r>
            <a:r>
              <a:rPr lang="en-US" sz="1000" i="1" u="sng" dirty="0" err="1"/>
              <a:t>Innings_no</a:t>
            </a:r>
            <a:r>
              <a:rPr lang="en-US" sz="1000" u="sng" dirty="0"/>
              <a:t>, </a:t>
            </a:r>
            <a:r>
              <a:rPr lang="en-US" sz="1000" i="1" u="sng" dirty="0" err="1"/>
              <a:t>MatchID</a:t>
            </a:r>
            <a:r>
              <a:rPr lang="en-US" sz="1000" dirty="0"/>
              <a:t>, </a:t>
            </a:r>
            <a:r>
              <a:rPr lang="en-US" sz="1000" dirty="0" err="1"/>
              <a:t>ExtraRuns</a:t>
            </a:r>
            <a:r>
              <a:rPr lang="en-US" sz="1000" dirty="0"/>
              <a:t>, </a:t>
            </a:r>
            <a:r>
              <a:rPr lang="en-US" sz="1000" dirty="0" err="1"/>
              <a:t>ExtraRunsType</a:t>
            </a:r>
            <a:r>
              <a:rPr lang="en-US" sz="1000" dirty="0"/>
              <a:t>)</a:t>
            </a:r>
          </a:p>
          <a:p>
            <a:pPr>
              <a:lnSpc>
                <a:spcPct val="150000"/>
              </a:lnSpc>
            </a:pPr>
            <a:r>
              <a:rPr lang="en-US" sz="1000" b="1" dirty="0" err="1"/>
              <a:t>WicketTaken</a:t>
            </a:r>
            <a:r>
              <a:rPr lang="en-US" sz="1000" b="1" dirty="0"/>
              <a:t> </a:t>
            </a:r>
            <a:r>
              <a:rPr lang="en-US" sz="1000" dirty="0"/>
              <a:t>(</a:t>
            </a:r>
            <a:r>
              <a:rPr lang="en-US" sz="1000" i="1" u="sng" dirty="0" err="1"/>
              <a:t>Over_No</a:t>
            </a:r>
            <a:r>
              <a:rPr lang="en-US" sz="1000" u="sng" dirty="0"/>
              <a:t>, </a:t>
            </a:r>
            <a:r>
              <a:rPr lang="en-US" sz="1000" i="1" u="sng" dirty="0" err="1"/>
              <a:t>Ball_No</a:t>
            </a:r>
            <a:r>
              <a:rPr lang="en-US" sz="1000" u="sng" dirty="0"/>
              <a:t>, </a:t>
            </a:r>
            <a:r>
              <a:rPr lang="en-US" sz="1000" i="1" u="sng" dirty="0" err="1"/>
              <a:t>Innings_no</a:t>
            </a:r>
            <a:r>
              <a:rPr lang="en-US" sz="1000" u="sng" dirty="0"/>
              <a:t>, </a:t>
            </a:r>
            <a:r>
              <a:rPr lang="en-US" sz="1000" i="1" u="sng" dirty="0" err="1"/>
              <a:t>MatchID</a:t>
            </a:r>
            <a:r>
              <a:rPr lang="en-US" sz="1000" dirty="0"/>
              <a:t>, </a:t>
            </a:r>
            <a:r>
              <a:rPr lang="en-US" sz="1000" dirty="0" err="1"/>
              <a:t>PlayerOut</a:t>
            </a:r>
            <a:r>
              <a:rPr lang="en-US" sz="1000" dirty="0"/>
              <a:t>, Fielder, </a:t>
            </a:r>
            <a:r>
              <a:rPr lang="en-US" sz="1000" dirty="0" err="1"/>
              <a:t>OutType</a:t>
            </a:r>
            <a:r>
              <a:rPr lang="en-US" sz="1000" dirty="0"/>
              <a:t>)</a:t>
            </a:r>
          </a:p>
          <a:p>
            <a:pPr>
              <a:lnSpc>
                <a:spcPct val="150000"/>
              </a:lnSpc>
            </a:pPr>
            <a:r>
              <a:rPr lang="en-US" sz="1000" b="1" dirty="0"/>
              <a:t>Innings </a:t>
            </a:r>
            <a:r>
              <a:rPr lang="en-US" sz="1000" dirty="0"/>
              <a:t>(</a:t>
            </a:r>
            <a:r>
              <a:rPr lang="en-US" sz="1000" b="1" i="1" u="sng" dirty="0" err="1"/>
              <a:t>Innings_no</a:t>
            </a:r>
            <a:r>
              <a:rPr lang="en-US" sz="1000" b="1" i="1" u="sng" dirty="0"/>
              <a:t>, </a:t>
            </a:r>
            <a:r>
              <a:rPr lang="en-US" sz="1000" b="1" i="1" u="sng" dirty="0" err="1"/>
              <a:t>MatchID</a:t>
            </a:r>
            <a:r>
              <a:rPr lang="en-US" sz="1000" dirty="0"/>
              <a:t>, </a:t>
            </a:r>
            <a:r>
              <a:rPr lang="en-US" sz="1000" dirty="0" err="1"/>
              <a:t>TeamBatting</a:t>
            </a:r>
            <a:r>
              <a:rPr lang="en-US" sz="1000" dirty="0"/>
              <a:t>, </a:t>
            </a:r>
            <a:r>
              <a:rPr lang="en-US" sz="1000" dirty="0" err="1"/>
              <a:t>TeamBowling</a:t>
            </a:r>
            <a:r>
              <a:rPr lang="en-US" sz="1000" dirty="0"/>
              <a:t>)</a:t>
            </a:r>
          </a:p>
          <a:p>
            <a:pPr>
              <a:lnSpc>
                <a:spcPct val="150000"/>
              </a:lnSpc>
            </a:pPr>
            <a:r>
              <a:rPr lang="en-US" sz="1000" b="1" dirty="0" err="1"/>
              <a:t>Umpired_By</a:t>
            </a:r>
            <a:r>
              <a:rPr lang="en-US" sz="1000" b="1" dirty="0"/>
              <a:t> </a:t>
            </a:r>
            <a:r>
              <a:rPr lang="en-US" sz="1000" dirty="0"/>
              <a:t>(</a:t>
            </a:r>
            <a:r>
              <a:rPr lang="en-US" sz="1000" b="1" i="1" u="sng" dirty="0" err="1"/>
              <a:t>MatchID</a:t>
            </a:r>
            <a:r>
              <a:rPr lang="en-US" sz="1000" b="1" u="sng" dirty="0"/>
              <a:t>, </a:t>
            </a:r>
            <a:r>
              <a:rPr lang="en-US" sz="1000" b="1" i="1" u="sng" dirty="0" err="1"/>
              <a:t>UmpireID</a:t>
            </a:r>
            <a:r>
              <a:rPr lang="en-US" sz="1000" dirty="0"/>
              <a:t>)</a:t>
            </a:r>
          </a:p>
          <a:p>
            <a:pPr marL="0" lvl="0" indent="0" algn="l" rtl="0">
              <a:spcBef>
                <a:spcPts val="0"/>
              </a:spcBef>
              <a:spcAft>
                <a:spcPts val="0"/>
              </a:spcAft>
              <a:buNone/>
            </a:pPr>
            <a:endParaRPr dirty="0"/>
          </a:p>
        </p:txBody>
      </p:sp>
      <p:cxnSp>
        <p:nvCxnSpPr>
          <p:cNvPr id="216" name="Google Shape;216;p44">
            <a:extLst>
              <a:ext uri="{FF2B5EF4-FFF2-40B4-BE49-F238E27FC236}">
                <a16:creationId xmlns:a16="http://schemas.microsoft.com/office/drawing/2014/main" id="{04D22570-F1A6-7626-CC4B-5CEA50766D3D}"/>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48CC7536-6780-BE33-A00A-5810C505297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7115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2">
          <a:extLst>
            <a:ext uri="{FF2B5EF4-FFF2-40B4-BE49-F238E27FC236}">
              <a16:creationId xmlns:a16="http://schemas.microsoft.com/office/drawing/2014/main" id="{0D99F3F5-5D60-54B8-BC65-4957EAAE4D3F}"/>
            </a:ext>
          </a:extLst>
        </p:cNvPr>
        <p:cNvGrpSpPr/>
        <p:nvPr/>
      </p:nvGrpSpPr>
      <p:grpSpPr>
        <a:xfrm>
          <a:off x="0" y="0"/>
          <a:ext cx="0" cy="0"/>
          <a:chOff x="0" y="0"/>
          <a:chExt cx="0" cy="0"/>
        </a:xfrm>
      </p:grpSpPr>
      <p:sp>
        <p:nvSpPr>
          <p:cNvPr id="273" name="Google Shape;273;p49">
            <a:extLst>
              <a:ext uri="{FF2B5EF4-FFF2-40B4-BE49-F238E27FC236}">
                <a16:creationId xmlns:a16="http://schemas.microsoft.com/office/drawing/2014/main" id="{27C04C84-C362-5E45-6294-7B4AEC740676}"/>
              </a:ext>
            </a:extLst>
          </p:cNvPr>
          <p:cNvSpPr txBox="1">
            <a:spLocks noGrp="1"/>
          </p:cNvSpPr>
          <p:nvPr>
            <p:ph type="ctrTitle"/>
          </p:nvPr>
        </p:nvSpPr>
        <p:spPr>
          <a:xfrm>
            <a:off x="935182" y="1369000"/>
            <a:ext cx="7273636"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Implementation</a:t>
            </a:r>
            <a:endParaRPr dirty="0"/>
          </a:p>
        </p:txBody>
      </p:sp>
      <p:sp>
        <p:nvSpPr>
          <p:cNvPr id="274" name="Google Shape;274;p49">
            <a:extLst>
              <a:ext uri="{FF2B5EF4-FFF2-40B4-BE49-F238E27FC236}">
                <a16:creationId xmlns:a16="http://schemas.microsoft.com/office/drawing/2014/main" id="{C80CFBF6-17DE-7B28-2252-3D04766AD57F}"/>
              </a:ext>
            </a:extLst>
          </p:cNvPr>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 Using Oracle APEX</a:t>
            </a:r>
            <a:endParaRPr dirty="0"/>
          </a:p>
        </p:txBody>
      </p:sp>
      <p:cxnSp>
        <p:nvCxnSpPr>
          <p:cNvPr id="275" name="Google Shape;275;p49">
            <a:extLst>
              <a:ext uri="{FF2B5EF4-FFF2-40B4-BE49-F238E27FC236}">
                <a16:creationId xmlns:a16="http://schemas.microsoft.com/office/drawing/2014/main" id="{BA2DE5DF-EE02-DD82-FEF1-778C938554C7}"/>
              </a:ext>
            </a:extLst>
          </p:cNvPr>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B12F3CDA-DD19-25D9-5556-84102FC871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57074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9">
          <a:extLst>
            <a:ext uri="{FF2B5EF4-FFF2-40B4-BE49-F238E27FC236}">
              <a16:creationId xmlns:a16="http://schemas.microsoft.com/office/drawing/2014/main" id="{35782F9F-8069-7E46-E64D-A334FA117973}"/>
            </a:ext>
          </a:extLst>
        </p:cNvPr>
        <p:cNvGrpSpPr/>
        <p:nvPr/>
      </p:nvGrpSpPr>
      <p:grpSpPr>
        <a:xfrm>
          <a:off x="0" y="0"/>
          <a:ext cx="0" cy="0"/>
          <a:chOff x="0" y="0"/>
          <a:chExt cx="0" cy="0"/>
        </a:xfrm>
      </p:grpSpPr>
      <p:sp>
        <p:nvSpPr>
          <p:cNvPr id="2070" name="Google Shape;2070;p61">
            <a:extLst>
              <a:ext uri="{FF2B5EF4-FFF2-40B4-BE49-F238E27FC236}">
                <a16:creationId xmlns:a16="http://schemas.microsoft.com/office/drawing/2014/main" id="{D27F6FCA-A242-343E-13CB-1663BE9810B6}"/>
              </a:ext>
            </a:extLst>
          </p:cNvPr>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Implementation </a:t>
            </a:r>
            <a:br>
              <a:rPr lang="en" dirty="0"/>
            </a:br>
            <a:r>
              <a:rPr lang="en" dirty="0"/>
              <a:t>Checklist</a:t>
            </a:r>
            <a:endParaRPr dirty="0"/>
          </a:p>
        </p:txBody>
      </p:sp>
      <p:cxnSp>
        <p:nvCxnSpPr>
          <p:cNvPr id="2071" name="Google Shape;2071;p61">
            <a:extLst>
              <a:ext uri="{FF2B5EF4-FFF2-40B4-BE49-F238E27FC236}">
                <a16:creationId xmlns:a16="http://schemas.microsoft.com/office/drawing/2014/main" id="{FBD90749-83B2-E847-25AA-CF00E08CA38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072" name="Google Shape;2072;p61">
            <a:extLst>
              <a:ext uri="{FF2B5EF4-FFF2-40B4-BE49-F238E27FC236}">
                <a16:creationId xmlns:a16="http://schemas.microsoft.com/office/drawing/2014/main" id="{008982C4-EB9E-A2E2-9ACF-ECABC9E9006E}"/>
              </a:ext>
            </a:extLst>
          </p:cNvPr>
          <p:cNvSpPr txBox="1">
            <a:spLocks noGrp="1"/>
          </p:cNvSpPr>
          <p:nvPr>
            <p:ph type="title"/>
          </p:nvPr>
        </p:nvSpPr>
        <p:spPr>
          <a:xfrm>
            <a:off x="3387430" y="1818541"/>
            <a:ext cx="236913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Workspace Name</a:t>
            </a:r>
            <a:endParaRPr dirty="0"/>
          </a:p>
        </p:txBody>
      </p:sp>
      <p:sp>
        <p:nvSpPr>
          <p:cNvPr id="2073" name="Google Shape;2073;p61">
            <a:extLst>
              <a:ext uri="{FF2B5EF4-FFF2-40B4-BE49-F238E27FC236}">
                <a16:creationId xmlns:a16="http://schemas.microsoft.com/office/drawing/2014/main" id="{9DC44ED4-444C-5A36-E707-5FCB62A9E286}"/>
              </a:ext>
            </a:extLst>
          </p:cNvPr>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Sakin_Workspace</a:t>
            </a:r>
            <a:endParaRPr dirty="0"/>
          </a:p>
        </p:txBody>
      </p:sp>
      <p:sp>
        <p:nvSpPr>
          <p:cNvPr id="2074" name="Google Shape;2074;p61">
            <a:extLst>
              <a:ext uri="{FF2B5EF4-FFF2-40B4-BE49-F238E27FC236}">
                <a16:creationId xmlns:a16="http://schemas.microsoft.com/office/drawing/2014/main" id="{C11A70EF-9CE5-BFF4-778E-5BF208A02722}"/>
              </a:ext>
            </a:extLst>
          </p:cNvPr>
          <p:cNvSpPr txBox="1">
            <a:spLocks noGrp="1"/>
          </p:cNvSpPr>
          <p:nvPr>
            <p:ph type="title" idx="2"/>
          </p:nvPr>
        </p:nvSpPr>
        <p:spPr>
          <a:xfrm>
            <a:off x="5755961" y="1818541"/>
            <a:ext cx="261218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Workspace Email</a:t>
            </a:r>
            <a:endParaRPr dirty="0"/>
          </a:p>
        </p:txBody>
      </p:sp>
      <p:sp>
        <p:nvSpPr>
          <p:cNvPr id="2075" name="Google Shape;2075;p61">
            <a:extLst>
              <a:ext uri="{FF2B5EF4-FFF2-40B4-BE49-F238E27FC236}">
                <a16:creationId xmlns:a16="http://schemas.microsoft.com/office/drawing/2014/main" id="{0398CA96-0E18-DBAE-22A1-235F6F466C3E}"/>
              </a:ext>
            </a:extLst>
          </p:cNvPr>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abirrahman.sakin@gmail.com</a:t>
            </a:r>
            <a:endParaRPr dirty="0"/>
          </a:p>
          <a:p>
            <a:pPr marL="0" lvl="0" indent="0" algn="ctr" rtl="0">
              <a:spcBef>
                <a:spcPts val="0"/>
              </a:spcBef>
              <a:spcAft>
                <a:spcPts val="0"/>
              </a:spcAft>
              <a:buNone/>
            </a:pPr>
            <a:endParaRPr dirty="0"/>
          </a:p>
        </p:txBody>
      </p:sp>
      <p:sp>
        <p:nvSpPr>
          <p:cNvPr id="2076" name="Google Shape;2076;p61">
            <a:extLst>
              <a:ext uri="{FF2B5EF4-FFF2-40B4-BE49-F238E27FC236}">
                <a16:creationId xmlns:a16="http://schemas.microsoft.com/office/drawing/2014/main" id="{4C0546AA-2BA2-D0EF-E56E-64A79642184E}"/>
              </a:ext>
            </a:extLst>
          </p:cNvPr>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ID</a:t>
            </a:r>
            <a:endParaRPr dirty="0"/>
          </a:p>
        </p:txBody>
      </p:sp>
      <p:sp>
        <p:nvSpPr>
          <p:cNvPr id="2077" name="Google Shape;2077;p61">
            <a:extLst>
              <a:ext uri="{FF2B5EF4-FFF2-40B4-BE49-F238E27FC236}">
                <a16:creationId xmlns:a16="http://schemas.microsoft.com/office/drawing/2014/main" id="{C476B932-6818-4F88-B0B0-6DD8F56996B1}"/>
              </a:ext>
            </a:extLst>
          </p:cNvPr>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14889</a:t>
            </a:r>
            <a:endParaRPr dirty="0"/>
          </a:p>
        </p:txBody>
      </p:sp>
      <p:sp>
        <p:nvSpPr>
          <p:cNvPr id="2078" name="Google Shape;2078;p61">
            <a:extLst>
              <a:ext uri="{FF2B5EF4-FFF2-40B4-BE49-F238E27FC236}">
                <a16:creationId xmlns:a16="http://schemas.microsoft.com/office/drawing/2014/main" id="{AD954F59-C7AA-4D14-64ED-36DEB8CF3E08}"/>
              </a:ext>
            </a:extLst>
          </p:cNvPr>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Auth Type</a:t>
            </a:r>
            <a:endParaRPr dirty="0"/>
          </a:p>
        </p:txBody>
      </p:sp>
      <p:sp>
        <p:nvSpPr>
          <p:cNvPr id="2079" name="Google Shape;2079;p61">
            <a:extLst>
              <a:ext uri="{FF2B5EF4-FFF2-40B4-BE49-F238E27FC236}">
                <a16:creationId xmlns:a16="http://schemas.microsoft.com/office/drawing/2014/main" id="{23C9C7DF-4F9E-3544-ADB8-069966628C4B}"/>
              </a:ext>
            </a:extLst>
          </p:cNvPr>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Custom</a:t>
            </a:r>
            <a:endParaRPr dirty="0"/>
          </a:p>
        </p:txBody>
      </p:sp>
      <p:sp>
        <p:nvSpPr>
          <p:cNvPr id="2080" name="Google Shape;2080;p61">
            <a:extLst>
              <a:ext uri="{FF2B5EF4-FFF2-40B4-BE49-F238E27FC236}">
                <a16:creationId xmlns:a16="http://schemas.microsoft.com/office/drawing/2014/main" id="{54B1F4D0-AB50-8895-A2C2-0932926D5E77}"/>
              </a:ext>
            </a:extLst>
          </p:cNvPr>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Authorization</a:t>
            </a:r>
            <a:endParaRPr dirty="0"/>
          </a:p>
        </p:txBody>
      </p:sp>
      <p:sp>
        <p:nvSpPr>
          <p:cNvPr id="2081" name="Google Shape;2081;p61">
            <a:extLst>
              <a:ext uri="{FF2B5EF4-FFF2-40B4-BE49-F238E27FC236}">
                <a16:creationId xmlns:a16="http://schemas.microsoft.com/office/drawing/2014/main" id="{9BBDD745-913F-97B4-7268-00C9703B4825}"/>
              </a:ext>
            </a:extLst>
          </p:cNvPr>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Multi User</a:t>
            </a:r>
            <a:endParaRPr dirty="0"/>
          </a:p>
        </p:txBody>
      </p:sp>
      <p:sp>
        <p:nvSpPr>
          <p:cNvPr id="2082" name="Google Shape;2082;p61">
            <a:extLst>
              <a:ext uri="{FF2B5EF4-FFF2-40B4-BE49-F238E27FC236}">
                <a16:creationId xmlns:a16="http://schemas.microsoft.com/office/drawing/2014/main" id="{44E0276D-CCE9-E4EA-54D8-E720F8254F67}"/>
              </a:ext>
            </a:extLst>
          </p:cNvPr>
          <p:cNvSpPr txBox="1">
            <a:spLocks noGrp="1"/>
          </p:cNvSpPr>
          <p:nvPr>
            <p:ph type="title" idx="14"/>
          </p:nvPr>
        </p:nvSpPr>
        <p:spPr>
          <a:xfrm>
            <a:off x="776464" y="3325035"/>
            <a:ext cx="2610966"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Workspace Pass</a:t>
            </a:r>
            <a:endParaRPr dirty="0"/>
          </a:p>
        </p:txBody>
      </p:sp>
      <p:sp>
        <p:nvSpPr>
          <p:cNvPr id="2083" name="Google Shape;2083;p61">
            <a:extLst>
              <a:ext uri="{FF2B5EF4-FFF2-40B4-BE49-F238E27FC236}">
                <a16:creationId xmlns:a16="http://schemas.microsoft.com/office/drawing/2014/main" id="{0FD8E9A3-FA3C-CAAD-D90B-B741C18CDE5A}"/>
              </a:ext>
            </a:extLst>
          </p:cNvPr>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#spsakin@329(main)</a:t>
            </a:r>
            <a:endParaRPr dirty="0"/>
          </a:p>
        </p:txBody>
      </p:sp>
      <p:cxnSp>
        <p:nvCxnSpPr>
          <p:cNvPr id="2084" name="Google Shape;2084;p61">
            <a:extLst>
              <a:ext uri="{FF2B5EF4-FFF2-40B4-BE49-F238E27FC236}">
                <a16:creationId xmlns:a16="http://schemas.microsoft.com/office/drawing/2014/main" id="{372698CF-C294-4C35-2719-D494D47E6277}"/>
              </a:ext>
            </a:extLst>
          </p:cNvPr>
          <p:cNvCxnSpPr/>
          <p:nvPr/>
        </p:nvCxnSpPr>
        <p:spPr>
          <a:xfrm>
            <a:off x="1218450" y="3138821"/>
            <a:ext cx="6707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7E2BDA2B-5423-9384-F637-2D1FA14869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839624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51</a:t>
            </a:r>
            <a:endParaRPr dirty="0"/>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Reports</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t>
            </a:r>
            <a:r>
              <a:rPr lang="en" dirty="0"/>
              <a:t>ased on Queries, Aggregrate Queries</a:t>
            </a:r>
            <a:endParaRPr dirty="0"/>
          </a:p>
        </p:txBody>
      </p:sp>
      <p:sp>
        <p:nvSpPr>
          <p:cNvPr id="181" name="Google Shape;181;p40"/>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Graphs/Charts</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using queries for data visualization</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a:t>
            </a:r>
            <a:r>
              <a:rPr lang="en" dirty="0"/>
              <a:t>eports </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a:t>
            </a:r>
            <a:r>
              <a:rPr lang="en" dirty="0"/>
              <a:t>ith Forms added</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19</a:t>
            </a:r>
            <a:endParaRPr dirty="0"/>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09</a:t>
            </a:r>
            <a:endParaRPr dirty="0"/>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372;p53">
            <a:extLst>
              <a:ext uri="{FF2B5EF4-FFF2-40B4-BE49-F238E27FC236}">
                <a16:creationId xmlns:a16="http://schemas.microsoft.com/office/drawing/2014/main" id="{76C7C1D4-4A7A-F7B6-3623-25A9C2A77C98}"/>
              </a:ext>
            </a:extLst>
          </p:cNvPr>
          <p:cNvSpPr txBox="1">
            <a:spLocks/>
          </p:cNvSpPr>
          <p:nvPr/>
        </p:nvSpPr>
        <p:spPr>
          <a:xfrm>
            <a:off x="2220897" y="649755"/>
            <a:ext cx="47022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2800" dirty="0"/>
              <a:t>Pages Information</a:t>
            </a:r>
          </a:p>
        </p:txBody>
      </p:sp>
      <p:cxnSp>
        <p:nvCxnSpPr>
          <p:cNvPr id="3" name="Google Shape;373;p53">
            <a:extLst>
              <a:ext uri="{FF2B5EF4-FFF2-40B4-BE49-F238E27FC236}">
                <a16:creationId xmlns:a16="http://schemas.microsoft.com/office/drawing/2014/main" id="{C7522484-982A-E417-BF6F-2959EEBE67E5}"/>
              </a:ext>
            </a:extLst>
          </p:cNvPr>
          <p:cNvCxnSpPr/>
          <p:nvPr/>
        </p:nvCxnSpPr>
        <p:spPr>
          <a:xfrm>
            <a:off x="3190497" y="6011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4" name="Google Shape;10654;p79">
            <a:extLst>
              <a:ext uri="{FF2B5EF4-FFF2-40B4-BE49-F238E27FC236}">
                <a16:creationId xmlns:a16="http://schemas.microsoft.com/office/drawing/2014/main" id="{B23713CF-819D-FD6A-0E88-BD51D7324E16}"/>
              </a:ext>
            </a:extLst>
          </p:cNvPr>
          <p:cNvGrpSpPr/>
          <p:nvPr/>
        </p:nvGrpSpPr>
        <p:grpSpPr>
          <a:xfrm>
            <a:off x="2414861" y="4071847"/>
            <a:ext cx="356196" cy="265631"/>
            <a:chOff x="5216456" y="3725484"/>
            <a:chExt cx="356196" cy="265631"/>
          </a:xfrm>
          <a:solidFill>
            <a:srgbClr val="00B050"/>
          </a:solidFill>
        </p:grpSpPr>
        <p:sp>
          <p:nvSpPr>
            <p:cNvPr id="5" name="Google Shape;10655;p79">
              <a:extLst>
                <a:ext uri="{FF2B5EF4-FFF2-40B4-BE49-F238E27FC236}">
                  <a16:creationId xmlns:a16="http://schemas.microsoft.com/office/drawing/2014/main" id="{122B0A9B-7C70-E508-0AA8-541264B94D7C}"/>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656;p79">
              <a:extLst>
                <a:ext uri="{FF2B5EF4-FFF2-40B4-BE49-F238E27FC236}">
                  <a16:creationId xmlns:a16="http://schemas.microsoft.com/office/drawing/2014/main" id="{EB1F09BD-3900-8CC1-A084-E9A4CABA19E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654;p79">
            <a:extLst>
              <a:ext uri="{FF2B5EF4-FFF2-40B4-BE49-F238E27FC236}">
                <a16:creationId xmlns:a16="http://schemas.microsoft.com/office/drawing/2014/main" id="{0A79C1F0-35EE-5DA5-3EC1-376533FD175C}"/>
              </a:ext>
            </a:extLst>
          </p:cNvPr>
          <p:cNvGrpSpPr/>
          <p:nvPr/>
        </p:nvGrpSpPr>
        <p:grpSpPr>
          <a:xfrm>
            <a:off x="2414861" y="4498884"/>
            <a:ext cx="356196" cy="265631"/>
            <a:chOff x="5216456" y="3725484"/>
            <a:chExt cx="356196" cy="265631"/>
          </a:xfrm>
          <a:solidFill>
            <a:srgbClr val="00B050"/>
          </a:solidFill>
        </p:grpSpPr>
        <p:sp>
          <p:nvSpPr>
            <p:cNvPr id="8" name="Google Shape;10655;p79">
              <a:extLst>
                <a:ext uri="{FF2B5EF4-FFF2-40B4-BE49-F238E27FC236}">
                  <a16:creationId xmlns:a16="http://schemas.microsoft.com/office/drawing/2014/main" id="{9D5A70DA-C2CB-AC14-28D5-39A56917965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56;p79">
              <a:extLst>
                <a:ext uri="{FF2B5EF4-FFF2-40B4-BE49-F238E27FC236}">
                  <a16:creationId xmlns:a16="http://schemas.microsoft.com/office/drawing/2014/main" id="{23920EAE-5B10-9649-FAC8-D82A1BD54AC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84;p40">
            <a:extLst>
              <a:ext uri="{FF2B5EF4-FFF2-40B4-BE49-F238E27FC236}">
                <a16:creationId xmlns:a16="http://schemas.microsoft.com/office/drawing/2014/main" id="{7E1F3815-03E2-3ADA-E304-1881F56BE9D0}"/>
              </a:ext>
            </a:extLst>
          </p:cNvPr>
          <p:cNvSpPr txBox="1">
            <a:spLocks/>
          </p:cNvSpPr>
          <p:nvPr/>
        </p:nvSpPr>
        <p:spPr>
          <a:xfrm>
            <a:off x="2865113" y="3983581"/>
            <a:ext cx="3948564" cy="5689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dirty="0"/>
              <a:t>Uploaded &amp; Displayed Images in reports</a:t>
            </a:r>
          </a:p>
        </p:txBody>
      </p:sp>
      <p:sp>
        <p:nvSpPr>
          <p:cNvPr id="11" name="Google Shape;184;p40">
            <a:extLst>
              <a:ext uri="{FF2B5EF4-FFF2-40B4-BE49-F238E27FC236}">
                <a16:creationId xmlns:a16="http://schemas.microsoft.com/office/drawing/2014/main" id="{D0C69D3E-2809-47D9-5838-2AC00803CBB0}"/>
              </a:ext>
            </a:extLst>
          </p:cNvPr>
          <p:cNvSpPr txBox="1">
            <a:spLocks/>
          </p:cNvSpPr>
          <p:nvPr/>
        </p:nvSpPr>
        <p:spPr>
          <a:xfrm>
            <a:off x="2865113" y="4427533"/>
            <a:ext cx="3948564" cy="568917"/>
          </a:xfrm>
          <a:prstGeom prst="rect">
            <a:avLst/>
          </a:prstGeom>
          <a:noFill/>
          <a:ln>
            <a:noFill/>
          </a:ln>
          <a:effectLst>
            <a:outerShdw blurRad="50800" dist="38100" dir="2700000" algn="t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l"/>
            <a:r>
              <a:rPr lang="en-US" dirty="0"/>
              <a:t>Implemented Page-wise Authorization</a:t>
            </a:r>
          </a:p>
        </p:txBody>
      </p:sp>
      <p:pic>
        <p:nvPicPr>
          <p:cNvPr id="12" name="Picture 11" descr="East West University EWU logo in PNG SVG Vector format - Free Download">
            <a:extLst>
              <a:ext uri="{FF2B5EF4-FFF2-40B4-BE49-F238E27FC236}">
                <a16:creationId xmlns:a16="http://schemas.microsoft.com/office/drawing/2014/main" id="{9A9BA45E-7C90-95DF-939A-40A74DC967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7BCA4EB3-B3D4-8B02-F74B-8632A9F7A38A}"/>
              </a:ext>
            </a:extLst>
          </p:cNvPr>
          <p:cNvSpPr txBox="1"/>
          <p:nvPr/>
        </p:nvSpPr>
        <p:spPr>
          <a:xfrm>
            <a:off x="-4547585" y="1734989"/>
            <a:ext cx="4572000" cy="2970044"/>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b.striker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player_name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m.seasonyear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COUNT(*) AS sixes,</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scoredruns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JOIN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ball_by_ball</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b</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s.overno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b.overno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s.ball_no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b.ball_no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s.inningsno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b.inningsno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JOIN match 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WHERE</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s.runscored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6</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GROUP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b.striker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m.seasonyear</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359E-9AF8-49F4-6FAC-DA78F16201F5}"/>
              </a:ext>
            </a:extLst>
          </p:cNvPr>
          <p:cNvSpPr>
            <a:spLocks noGrp="1"/>
          </p:cNvSpPr>
          <p:nvPr>
            <p:ph type="title"/>
          </p:nvPr>
        </p:nvSpPr>
        <p:spPr/>
        <p:txBody>
          <a:bodyPr/>
          <a:lstStyle/>
          <a:p>
            <a:r>
              <a:rPr lang="en-US" dirty="0"/>
              <a:t>Possible Queries</a:t>
            </a:r>
          </a:p>
        </p:txBody>
      </p:sp>
      <p:sp>
        <p:nvSpPr>
          <p:cNvPr id="5" name="Google Shape;184;p40">
            <a:extLst>
              <a:ext uri="{FF2B5EF4-FFF2-40B4-BE49-F238E27FC236}">
                <a16:creationId xmlns:a16="http://schemas.microsoft.com/office/drawing/2014/main" id="{25068D91-96D2-8027-46A1-75EEBEBA31B0}"/>
              </a:ext>
            </a:extLst>
          </p:cNvPr>
          <p:cNvSpPr txBox="1">
            <a:spLocks/>
          </p:cNvSpPr>
          <p:nvPr/>
        </p:nvSpPr>
        <p:spPr>
          <a:xfrm>
            <a:off x="5413518" y="2633689"/>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To Find Out Top Six Scorer in each season, it joins the </a:t>
            </a:r>
            <a:r>
              <a:rPr lang="en-US" sz="1050" dirty="0" err="1">
                <a:solidFill>
                  <a:schemeClr val="bg1"/>
                </a:solidFill>
                <a:latin typeface="Montserrat" panose="00000500000000000000" pitchFamily="2" charset="0"/>
              </a:rPr>
              <a:t>ScoredRuns</a:t>
            </a:r>
            <a:r>
              <a:rPr lang="en-US" sz="1050" dirty="0">
                <a:solidFill>
                  <a:schemeClr val="bg1"/>
                </a:solidFill>
                <a:latin typeface="Montserrat" panose="00000500000000000000" pitchFamily="2" charset="0"/>
              </a:rPr>
              <a:t> with </a:t>
            </a:r>
            <a:r>
              <a:rPr lang="en-US" sz="1050" dirty="0" err="1">
                <a:solidFill>
                  <a:schemeClr val="bg1"/>
                </a:solidFill>
                <a:latin typeface="Montserrat" panose="00000500000000000000" pitchFamily="2" charset="0"/>
              </a:rPr>
              <a:t>BallByBall</a:t>
            </a:r>
            <a:r>
              <a:rPr lang="en-US" sz="1050" dirty="0">
                <a:solidFill>
                  <a:schemeClr val="bg1"/>
                </a:solidFill>
                <a:latin typeface="Montserrat" panose="00000500000000000000" pitchFamily="2" charset="0"/>
              </a:rPr>
              <a:t> and Match to get the names of players who scored the most sizes then group them displaying their names, season and COUNT of Sixes</a:t>
            </a:r>
          </a:p>
        </p:txBody>
      </p:sp>
      <p:sp>
        <p:nvSpPr>
          <p:cNvPr id="8" name="Title 1">
            <a:extLst>
              <a:ext uri="{FF2B5EF4-FFF2-40B4-BE49-F238E27FC236}">
                <a16:creationId xmlns:a16="http://schemas.microsoft.com/office/drawing/2014/main" id="{CB52B1AE-101B-7E49-2C01-609962506B53}"/>
              </a:ext>
            </a:extLst>
          </p:cNvPr>
          <p:cNvSpPr txBox="1">
            <a:spLocks/>
          </p:cNvSpPr>
          <p:nvPr/>
        </p:nvSpPr>
        <p:spPr>
          <a:xfrm>
            <a:off x="5413518" y="2101050"/>
            <a:ext cx="3266355" cy="621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dirty="0"/>
              <a:t>NATURAL JOIN WITH AGGREGRATION</a:t>
            </a:r>
          </a:p>
        </p:txBody>
      </p:sp>
      <p:sp>
        <p:nvSpPr>
          <p:cNvPr id="9" name="Google Shape;184;p40">
            <a:extLst>
              <a:ext uri="{FF2B5EF4-FFF2-40B4-BE49-F238E27FC236}">
                <a16:creationId xmlns:a16="http://schemas.microsoft.com/office/drawing/2014/main" id="{92539FD8-D72D-D3B9-2ACE-871E75AD243A}"/>
              </a:ext>
            </a:extLst>
          </p:cNvPr>
          <p:cNvSpPr txBox="1">
            <a:spLocks/>
          </p:cNvSpPr>
          <p:nvPr/>
        </p:nvSpPr>
        <p:spPr>
          <a:xfrm>
            <a:off x="938500" y="915725"/>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Let’s Visualize some queries on our Database</a:t>
            </a:r>
          </a:p>
        </p:txBody>
      </p:sp>
      <p:sp>
        <p:nvSpPr>
          <p:cNvPr id="11" name="TextBox 10">
            <a:extLst>
              <a:ext uri="{FF2B5EF4-FFF2-40B4-BE49-F238E27FC236}">
                <a16:creationId xmlns:a16="http://schemas.microsoft.com/office/drawing/2014/main" id="{04455B2D-942F-3001-C0EF-B288DC72D0FF}"/>
              </a:ext>
            </a:extLst>
          </p:cNvPr>
          <p:cNvSpPr txBox="1"/>
          <p:nvPr/>
        </p:nvSpPr>
        <p:spPr>
          <a:xfrm>
            <a:off x="1068700" y="1734989"/>
            <a:ext cx="4572000" cy="2970044"/>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b.striker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player_name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m.seasonyear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COUNT(*) AS sixes,</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scoredruns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JOIN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ball_by_ball</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b</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s.overno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b.overno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s.ball_no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b.ball_no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s.inningsno</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b.inningsno</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JOIN match 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WHERE</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s.runscored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6</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GROUP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b.striker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m.seasonyear</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2" name="TextBox 11">
            <a:extLst>
              <a:ext uri="{FF2B5EF4-FFF2-40B4-BE49-F238E27FC236}">
                <a16:creationId xmlns:a16="http://schemas.microsoft.com/office/drawing/2014/main" id="{7DFE1A79-7FCE-89E8-1225-055AA02B5898}"/>
              </a:ext>
            </a:extLst>
          </p:cNvPr>
          <p:cNvSpPr txBox="1"/>
          <p:nvPr/>
        </p:nvSpPr>
        <p:spPr>
          <a:xfrm>
            <a:off x="-4254764" y="1734989"/>
            <a:ext cx="4254764" cy="2292935"/>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SUM(</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TotalRuns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FROM Match 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JOIN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RS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GROUP BY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HAVING SUM(</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&gt; (</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SELECT AVG(</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TotalMatchRuns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 (</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SELECT SUM(RS2.RunsScored)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TotalMatchRuns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RS2</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GROUP BY RS2.MatchID</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MatchTotals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p:txBody>
      </p:sp>
      <p:pic>
        <p:nvPicPr>
          <p:cNvPr id="13" name="Picture 12" descr="East West University EWU logo in PNG SVG Vector format - Free Download">
            <a:extLst>
              <a:ext uri="{FF2B5EF4-FFF2-40B4-BE49-F238E27FC236}">
                <a16:creationId xmlns:a16="http://schemas.microsoft.com/office/drawing/2014/main" id="{BAA85288-5BBA-11F7-1E6C-0645D11D94A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41018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54924-2CF0-2319-0C57-A14D25AF4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1CF70-64F7-8830-2ED3-F41F2C566CA3}"/>
              </a:ext>
            </a:extLst>
          </p:cNvPr>
          <p:cNvSpPr>
            <a:spLocks noGrp="1"/>
          </p:cNvSpPr>
          <p:nvPr>
            <p:ph type="title"/>
          </p:nvPr>
        </p:nvSpPr>
        <p:spPr/>
        <p:txBody>
          <a:bodyPr/>
          <a:lstStyle/>
          <a:p>
            <a:r>
              <a:rPr lang="en-US" dirty="0"/>
              <a:t>Possible Queries</a:t>
            </a:r>
          </a:p>
        </p:txBody>
      </p:sp>
      <p:sp>
        <p:nvSpPr>
          <p:cNvPr id="5" name="Google Shape;184;p40">
            <a:extLst>
              <a:ext uri="{FF2B5EF4-FFF2-40B4-BE49-F238E27FC236}">
                <a16:creationId xmlns:a16="http://schemas.microsoft.com/office/drawing/2014/main" id="{2F8BD963-CC13-0E26-3790-95230E8604F9}"/>
              </a:ext>
            </a:extLst>
          </p:cNvPr>
          <p:cNvSpPr txBox="1">
            <a:spLocks/>
          </p:cNvSpPr>
          <p:nvPr/>
        </p:nvSpPr>
        <p:spPr>
          <a:xfrm>
            <a:off x="5413518" y="2640616"/>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To Find the matches where the total runs scored were higher than the average total runs of all matches, </a:t>
            </a:r>
          </a:p>
        </p:txBody>
      </p:sp>
      <p:sp>
        <p:nvSpPr>
          <p:cNvPr id="8" name="Title 1">
            <a:extLst>
              <a:ext uri="{FF2B5EF4-FFF2-40B4-BE49-F238E27FC236}">
                <a16:creationId xmlns:a16="http://schemas.microsoft.com/office/drawing/2014/main" id="{33DEAB92-1793-6666-6F83-82C9EC91B5BC}"/>
              </a:ext>
            </a:extLst>
          </p:cNvPr>
          <p:cNvSpPr txBox="1">
            <a:spLocks/>
          </p:cNvSpPr>
          <p:nvPr/>
        </p:nvSpPr>
        <p:spPr>
          <a:xfrm>
            <a:off x="5413518" y="2101050"/>
            <a:ext cx="3266355" cy="621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dirty="0"/>
              <a:t>SUBQUERIES</a:t>
            </a:r>
          </a:p>
        </p:txBody>
      </p:sp>
      <p:sp>
        <p:nvSpPr>
          <p:cNvPr id="11" name="TextBox 10">
            <a:extLst>
              <a:ext uri="{FF2B5EF4-FFF2-40B4-BE49-F238E27FC236}">
                <a16:creationId xmlns:a16="http://schemas.microsoft.com/office/drawing/2014/main" id="{EB949464-943B-25B1-14B4-8FFD32E0268E}"/>
              </a:ext>
            </a:extLst>
          </p:cNvPr>
          <p:cNvSpPr txBox="1"/>
          <p:nvPr/>
        </p:nvSpPr>
        <p:spPr>
          <a:xfrm>
            <a:off x="1068700" y="1734989"/>
            <a:ext cx="4071336" cy="2462213"/>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SUM(</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TotalRuns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FROM Match 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JOIN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RS ON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GROUP BY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M.MatchID</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HAVING SUM(</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RS.RunsScored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&gt; (</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SELECT AVG(</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TotalMatchRuns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 (</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SELECT SUM(RS2.RunsScored)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TotalMatchRuns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FROM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RunsScored</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RS2</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GROUP BY RS2.MatchID</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MatchTotals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3" name="Google Shape;184;p40">
            <a:extLst>
              <a:ext uri="{FF2B5EF4-FFF2-40B4-BE49-F238E27FC236}">
                <a16:creationId xmlns:a16="http://schemas.microsoft.com/office/drawing/2014/main" id="{8D02B740-E47C-E05D-FD9F-AEB0AA9CC4D2}"/>
              </a:ext>
            </a:extLst>
          </p:cNvPr>
          <p:cNvSpPr txBox="1">
            <a:spLocks/>
          </p:cNvSpPr>
          <p:nvPr/>
        </p:nvSpPr>
        <p:spPr>
          <a:xfrm>
            <a:off x="938500" y="915725"/>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Let’s Visualize some queries on our Database</a:t>
            </a:r>
          </a:p>
        </p:txBody>
      </p:sp>
      <p:sp>
        <p:nvSpPr>
          <p:cNvPr id="4" name="TextBox 3">
            <a:extLst>
              <a:ext uri="{FF2B5EF4-FFF2-40B4-BE49-F238E27FC236}">
                <a16:creationId xmlns:a16="http://schemas.microsoft.com/office/drawing/2014/main" id="{71CF2048-80FC-573F-06BA-5DF41694ACF1}"/>
              </a:ext>
            </a:extLst>
          </p:cNvPr>
          <p:cNvSpPr txBox="1"/>
          <p:nvPr/>
        </p:nvSpPr>
        <p:spPr>
          <a:xfrm>
            <a:off x="-4254764" y="1734989"/>
            <a:ext cx="4254764" cy="2462213"/>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player_name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COUNT(*)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total_catches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FROM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wickettaken</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WHERE</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wt.outtype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‘caught’;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IS NOT NULL</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GROUP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ORDER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total_catches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DESC</a:t>
            </a:r>
          </a:p>
          <a:p>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FETCH FIRST 5 ROWS ONLY;</a:t>
            </a:r>
          </a:p>
        </p:txBody>
      </p:sp>
      <p:pic>
        <p:nvPicPr>
          <p:cNvPr id="6" name="Picture 5" descr="East West University EWU logo in PNG SVG Vector format - Free Download">
            <a:extLst>
              <a:ext uri="{FF2B5EF4-FFF2-40B4-BE49-F238E27FC236}">
                <a16:creationId xmlns:a16="http://schemas.microsoft.com/office/drawing/2014/main" id="{5EE7F0DF-72E2-65F0-A734-644CC86908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9265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A4C6C-8AF9-BF52-417D-91C6D3AFF4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F05F2-3BBA-A8CF-2D0A-7B2026FFF6D3}"/>
              </a:ext>
            </a:extLst>
          </p:cNvPr>
          <p:cNvSpPr>
            <a:spLocks noGrp="1"/>
          </p:cNvSpPr>
          <p:nvPr>
            <p:ph type="title"/>
          </p:nvPr>
        </p:nvSpPr>
        <p:spPr/>
        <p:txBody>
          <a:bodyPr/>
          <a:lstStyle/>
          <a:p>
            <a:r>
              <a:rPr lang="en-US" dirty="0"/>
              <a:t>Possible Queries</a:t>
            </a:r>
          </a:p>
        </p:txBody>
      </p:sp>
      <p:sp>
        <p:nvSpPr>
          <p:cNvPr id="5" name="Google Shape;184;p40">
            <a:extLst>
              <a:ext uri="{FF2B5EF4-FFF2-40B4-BE49-F238E27FC236}">
                <a16:creationId xmlns:a16="http://schemas.microsoft.com/office/drawing/2014/main" id="{35A38429-5CD3-70D8-EAD8-8E7780F2EE68}"/>
              </a:ext>
            </a:extLst>
          </p:cNvPr>
          <p:cNvSpPr txBox="1">
            <a:spLocks/>
          </p:cNvSpPr>
          <p:nvPr/>
        </p:nvSpPr>
        <p:spPr>
          <a:xfrm>
            <a:off x="5413518" y="2640616"/>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To Find the Top 5 Fielders with most Caught</a:t>
            </a:r>
          </a:p>
        </p:txBody>
      </p:sp>
      <p:sp>
        <p:nvSpPr>
          <p:cNvPr id="8" name="Title 1">
            <a:extLst>
              <a:ext uri="{FF2B5EF4-FFF2-40B4-BE49-F238E27FC236}">
                <a16:creationId xmlns:a16="http://schemas.microsoft.com/office/drawing/2014/main" id="{77145ABF-6246-EDEC-DF43-07BAE2A8E9F1}"/>
              </a:ext>
            </a:extLst>
          </p:cNvPr>
          <p:cNvSpPr txBox="1">
            <a:spLocks/>
          </p:cNvSpPr>
          <p:nvPr/>
        </p:nvSpPr>
        <p:spPr>
          <a:xfrm>
            <a:off x="5413518" y="2101050"/>
            <a:ext cx="3266355" cy="6213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1600" dirty="0"/>
              <a:t>AGGREGRATION</a:t>
            </a:r>
          </a:p>
        </p:txBody>
      </p:sp>
      <p:sp>
        <p:nvSpPr>
          <p:cNvPr id="11" name="TextBox 10">
            <a:extLst>
              <a:ext uri="{FF2B5EF4-FFF2-40B4-BE49-F238E27FC236}">
                <a16:creationId xmlns:a16="http://schemas.microsoft.com/office/drawing/2014/main" id="{6B406645-7A3D-58EC-DBF7-AD7D1356FA9A}"/>
              </a:ext>
            </a:extLst>
          </p:cNvPr>
          <p:cNvSpPr txBox="1"/>
          <p:nvPr/>
        </p:nvSpPr>
        <p:spPr>
          <a:xfrm>
            <a:off x="1068700" y="1734989"/>
            <a:ext cx="4254764" cy="2462213"/>
          </a:xfrm>
          <a:prstGeom prst="rect">
            <a:avLst/>
          </a:prstGeom>
          <a:noFill/>
        </p:spPr>
        <p:txBody>
          <a:bodyPr wrap="square">
            <a:spAutoFit/>
          </a:bodyPr>
          <a:lstStyle/>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SELECT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player_name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COUNT(*) AS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total_catches</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FROM</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wickettaken</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WHERE</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wt.outtype</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 ‘caught’;</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AND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IS NOT NULL</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GROUP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wt.fielder</a:t>
            </a:r>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ORDER BY</a:t>
            </a: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a:t>
            </a:r>
            <a:r>
              <a:rPr lang="en-US" sz="110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total_catches</a:t>
            </a:r>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 DESC</a:t>
            </a:r>
          </a:p>
          <a:p>
            <a:endPar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11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FETCH FIRST 5 ROWS ONLY;</a:t>
            </a:r>
          </a:p>
        </p:txBody>
      </p:sp>
      <p:sp>
        <p:nvSpPr>
          <p:cNvPr id="3" name="Google Shape;184;p40">
            <a:extLst>
              <a:ext uri="{FF2B5EF4-FFF2-40B4-BE49-F238E27FC236}">
                <a16:creationId xmlns:a16="http://schemas.microsoft.com/office/drawing/2014/main" id="{097B7E27-2DB3-2967-9EDC-EB789D23B89D}"/>
              </a:ext>
            </a:extLst>
          </p:cNvPr>
          <p:cNvSpPr txBox="1">
            <a:spLocks/>
          </p:cNvSpPr>
          <p:nvPr/>
        </p:nvSpPr>
        <p:spPr>
          <a:xfrm>
            <a:off x="938500" y="915725"/>
            <a:ext cx="3356409" cy="470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50" dirty="0">
                <a:solidFill>
                  <a:schemeClr val="bg1"/>
                </a:solidFill>
                <a:latin typeface="Montserrat" panose="00000500000000000000" pitchFamily="2" charset="0"/>
              </a:rPr>
              <a:t>Let’s Visualize some queries on our Database</a:t>
            </a:r>
          </a:p>
        </p:txBody>
      </p:sp>
      <p:pic>
        <p:nvPicPr>
          <p:cNvPr id="4" name="Picture 3" descr="East West University EWU logo in PNG SVG Vector format - Free Download">
            <a:extLst>
              <a:ext uri="{FF2B5EF4-FFF2-40B4-BE49-F238E27FC236}">
                <a16:creationId xmlns:a16="http://schemas.microsoft.com/office/drawing/2014/main" id="{AC23ABC1-7388-EBAE-BC45-1BC63678062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6178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12">
          <a:extLst>
            <a:ext uri="{FF2B5EF4-FFF2-40B4-BE49-F238E27FC236}">
              <a16:creationId xmlns:a16="http://schemas.microsoft.com/office/drawing/2014/main" id="{6F167714-1F1F-37A2-673E-5CA9F6B7EB37}"/>
            </a:ext>
          </a:extLst>
        </p:cNvPr>
        <p:cNvGrpSpPr/>
        <p:nvPr/>
      </p:nvGrpSpPr>
      <p:grpSpPr>
        <a:xfrm>
          <a:off x="0" y="0"/>
          <a:ext cx="0" cy="0"/>
          <a:chOff x="0" y="0"/>
          <a:chExt cx="0" cy="0"/>
        </a:xfrm>
      </p:grpSpPr>
      <p:sp>
        <p:nvSpPr>
          <p:cNvPr id="2113" name="Google Shape;2113;p64">
            <a:extLst>
              <a:ext uri="{FF2B5EF4-FFF2-40B4-BE49-F238E27FC236}">
                <a16:creationId xmlns:a16="http://schemas.microsoft.com/office/drawing/2014/main" id="{28748AAD-BC74-7397-A42E-01D40E0C8FE5}"/>
              </a:ext>
            </a:extLst>
          </p:cNvPr>
          <p:cNvSpPr txBox="1">
            <a:spLocks noGrp="1"/>
          </p:cNvSpPr>
          <p:nvPr>
            <p:ph type="subTitle" idx="1"/>
          </p:nvPr>
        </p:nvSpPr>
        <p:spPr>
          <a:xfrm>
            <a:off x="5817049" y="1652972"/>
            <a:ext cx="2710423"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The Webapp is live on the Oracle APEX platform with an interactive UI and use centric UX, enabling people to use the application which in the backend is using SQL Queries to fetch Data. </a:t>
            </a:r>
            <a:endParaRPr sz="1400" dirty="0"/>
          </a:p>
        </p:txBody>
      </p:sp>
      <p:sp>
        <p:nvSpPr>
          <p:cNvPr id="2114" name="Google Shape;2114;p64">
            <a:extLst>
              <a:ext uri="{FF2B5EF4-FFF2-40B4-BE49-F238E27FC236}">
                <a16:creationId xmlns:a16="http://schemas.microsoft.com/office/drawing/2014/main" id="{C64F52AF-3E3F-88ED-8F76-0027D74DDE37}"/>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Web App</a:t>
            </a:r>
            <a:endParaRPr dirty="0"/>
          </a:p>
        </p:txBody>
      </p:sp>
      <p:cxnSp>
        <p:nvCxnSpPr>
          <p:cNvPr id="2115" name="Google Shape;2115;p64">
            <a:extLst>
              <a:ext uri="{FF2B5EF4-FFF2-40B4-BE49-F238E27FC236}">
                <a16:creationId xmlns:a16="http://schemas.microsoft.com/office/drawing/2014/main" id="{5D567DCB-044B-520F-74B8-F1C33690CCE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a:extLst>
              <a:ext uri="{FF2B5EF4-FFF2-40B4-BE49-F238E27FC236}">
                <a16:creationId xmlns:a16="http://schemas.microsoft.com/office/drawing/2014/main" id="{6195E6D0-C7EC-9B8F-6286-C3C02B888AE2}"/>
              </a:ext>
            </a:extLst>
          </p:cNvPr>
          <p:cNvGrpSpPr/>
          <p:nvPr/>
        </p:nvGrpSpPr>
        <p:grpSpPr>
          <a:xfrm>
            <a:off x="1092354" y="1558186"/>
            <a:ext cx="3576272" cy="2584324"/>
            <a:chOff x="238125" y="1973675"/>
            <a:chExt cx="2558775" cy="1951825"/>
          </a:xfrm>
        </p:grpSpPr>
        <p:sp>
          <p:nvSpPr>
            <p:cNvPr id="2118" name="Google Shape;2118;p64">
              <a:extLst>
                <a:ext uri="{FF2B5EF4-FFF2-40B4-BE49-F238E27FC236}">
                  <a16:creationId xmlns:a16="http://schemas.microsoft.com/office/drawing/2014/main" id="{745236FE-DB2B-84C5-EA0A-54AA01BCB31B}"/>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a:extLst>
                <a:ext uri="{FF2B5EF4-FFF2-40B4-BE49-F238E27FC236}">
                  <a16:creationId xmlns:a16="http://schemas.microsoft.com/office/drawing/2014/main" id="{7DBC8734-705A-6187-FAB2-145448CE1CCD}"/>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a:extLst>
                <a:ext uri="{FF2B5EF4-FFF2-40B4-BE49-F238E27FC236}">
                  <a16:creationId xmlns:a16="http://schemas.microsoft.com/office/drawing/2014/main" id="{158932DE-80D7-3C98-8A35-31A43F07DB3E}"/>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a:extLst>
                <a:ext uri="{FF2B5EF4-FFF2-40B4-BE49-F238E27FC236}">
                  <a16:creationId xmlns:a16="http://schemas.microsoft.com/office/drawing/2014/main" id="{02182ADA-82E3-01C3-CD3A-A4EAA1CB3C3F}"/>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a:extLst>
                <a:ext uri="{FF2B5EF4-FFF2-40B4-BE49-F238E27FC236}">
                  <a16:creationId xmlns:a16="http://schemas.microsoft.com/office/drawing/2014/main" id="{65287405-64AC-0BA8-26E7-0BCB3B0738FF}"/>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a:extLst>
                <a:ext uri="{FF2B5EF4-FFF2-40B4-BE49-F238E27FC236}">
                  <a16:creationId xmlns:a16="http://schemas.microsoft.com/office/drawing/2014/main" id="{B744F15F-D2C9-9571-A1E7-A1A2480038E5}"/>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3;p64">
            <a:extLst>
              <a:ext uri="{FF2B5EF4-FFF2-40B4-BE49-F238E27FC236}">
                <a16:creationId xmlns:a16="http://schemas.microsoft.com/office/drawing/2014/main" id="{B02760DF-3D19-FF29-BF4E-C086D65946F1}"/>
              </a:ext>
            </a:extLst>
          </p:cNvPr>
          <p:cNvSpPr txBox="1">
            <a:spLocks/>
          </p:cNvSpPr>
          <p:nvPr/>
        </p:nvSpPr>
        <p:spPr>
          <a:xfrm>
            <a:off x="5710924" y="3419426"/>
            <a:ext cx="2811930" cy="204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ctr"/>
            <a:r>
              <a:rPr lang="en-US" sz="1400" b="1" dirty="0">
                <a:solidFill>
                  <a:schemeClr val="accent4">
                    <a:lumMod val="75000"/>
                  </a:schemeClr>
                </a:solidFill>
                <a:hlinkClick r:id="rId3">
                  <a:extLst>
                    <a:ext uri="{A12FA001-AC4F-418D-AE19-62706E023703}">
                      <ahyp:hlinkClr xmlns:ahyp="http://schemas.microsoft.com/office/drawing/2018/hyperlinkcolor" val="tx"/>
                    </a:ext>
                  </a:extLst>
                </a:hlinkClick>
              </a:rPr>
              <a:t>LIVE APP</a:t>
            </a:r>
            <a:endParaRPr lang="en-US" sz="1400" b="1" dirty="0">
              <a:solidFill>
                <a:schemeClr val="accent4">
                  <a:lumMod val="75000"/>
                </a:schemeClr>
              </a:solidFill>
            </a:endParaRPr>
          </a:p>
        </p:txBody>
      </p:sp>
      <p:pic>
        <p:nvPicPr>
          <p:cNvPr id="4" name="Picture 3">
            <a:extLst>
              <a:ext uri="{FF2B5EF4-FFF2-40B4-BE49-F238E27FC236}">
                <a16:creationId xmlns:a16="http://schemas.microsoft.com/office/drawing/2014/main" id="{E87DE640-F994-CB10-6D4E-8E190EDD8B73}"/>
              </a:ext>
            </a:extLst>
          </p:cNvPr>
          <p:cNvPicPr>
            <a:picLocks noChangeAspect="1"/>
          </p:cNvPicPr>
          <p:nvPr/>
        </p:nvPicPr>
        <p:blipFill>
          <a:blip r:embed="rId4"/>
          <a:stretch>
            <a:fillRect/>
          </a:stretch>
        </p:blipFill>
        <p:spPr>
          <a:xfrm>
            <a:off x="1233311" y="1688834"/>
            <a:ext cx="3308735" cy="1857929"/>
          </a:xfrm>
          <a:prstGeom prst="rect">
            <a:avLst/>
          </a:prstGeom>
        </p:spPr>
      </p:pic>
      <p:pic>
        <p:nvPicPr>
          <p:cNvPr id="5" name="Picture 4" descr="East West University EWU logo in PNG SVG Vector format - Free Download">
            <a:extLst>
              <a:ext uri="{FF2B5EF4-FFF2-40B4-BE49-F238E27FC236}">
                <a16:creationId xmlns:a16="http://schemas.microsoft.com/office/drawing/2014/main" id="{54F94D2C-E1C0-323F-7EB9-5A8420ECC6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560780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F3002C77-F8C8-F5B1-9038-EA1A43E5F868}"/>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E8847CFC-F047-7D74-AF30-6401B101A123}"/>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Concept</a:t>
            </a:r>
            <a:endParaRPr dirty="0">
              <a:solidFill>
                <a:schemeClr val="accent1"/>
              </a:solidFill>
            </a:endParaRPr>
          </a:p>
        </p:txBody>
      </p:sp>
      <p:sp>
        <p:nvSpPr>
          <p:cNvPr id="215" name="Google Shape;215;p44">
            <a:extLst>
              <a:ext uri="{FF2B5EF4-FFF2-40B4-BE49-F238E27FC236}">
                <a16:creationId xmlns:a16="http://schemas.microsoft.com/office/drawing/2014/main" id="{9363AC33-355C-06BF-549C-654E9D636E75}"/>
              </a:ext>
            </a:extLst>
          </p:cNvPr>
          <p:cNvSpPr txBox="1">
            <a:spLocks noGrp="1"/>
          </p:cNvSpPr>
          <p:nvPr>
            <p:ph type="body" idx="1"/>
          </p:nvPr>
        </p:nvSpPr>
        <p:spPr>
          <a:xfrm>
            <a:off x="938499" y="1191300"/>
            <a:ext cx="5379173"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b="1" dirty="0"/>
              <a:t>BPL </a:t>
            </a:r>
            <a:r>
              <a:rPr lang="en-US" b="1" dirty="0" err="1"/>
              <a:t>DataVault</a:t>
            </a:r>
            <a:r>
              <a:rPr lang="en-US" b="1" dirty="0"/>
              <a:t> </a:t>
            </a:r>
            <a:r>
              <a:rPr lang="en-US" dirty="0"/>
              <a:t>is a comprehensive cricket database system designed to manage and analyze Bangladesh Premier League data </a:t>
            </a:r>
            <a:r>
              <a:rPr lang="en-US" i="1" dirty="0"/>
              <a:t>(2024/25 for this project). </a:t>
            </a:r>
            <a:r>
              <a:rPr lang="en-US" dirty="0"/>
              <a:t>It stores detailed information about matches, players, teams, venues, umpires, and seasons. The system tracks </a:t>
            </a:r>
            <a:r>
              <a:rPr lang="en-US" b="1" dirty="0"/>
              <a:t>ball-by-ball</a:t>
            </a:r>
            <a:r>
              <a:rPr lang="en-US" dirty="0"/>
              <a:t> events, runs, </a:t>
            </a:r>
            <a:r>
              <a:rPr lang="en-US" b="1" dirty="0"/>
              <a:t>wickets</a:t>
            </a:r>
            <a:r>
              <a:rPr lang="en-US" dirty="0"/>
              <a:t>, </a:t>
            </a:r>
            <a:r>
              <a:rPr lang="en-US" b="1" dirty="0"/>
              <a:t>venues</a:t>
            </a:r>
            <a:r>
              <a:rPr lang="en-US" dirty="0"/>
              <a:t> and </a:t>
            </a:r>
            <a:r>
              <a:rPr lang="en-US" b="1" dirty="0"/>
              <a:t>match</a:t>
            </a:r>
            <a:r>
              <a:rPr lang="en-US" dirty="0"/>
              <a:t> results for accurate record-keeping. It provides insights into player and team performance through queries and reports. Overall, it ensures efficient management of </a:t>
            </a:r>
            <a:r>
              <a:rPr lang="en-US" b="1" dirty="0"/>
              <a:t>BPL statistics </a:t>
            </a:r>
            <a:r>
              <a:rPr lang="en-US" dirty="0"/>
              <a:t>and supports future data analysis.</a:t>
            </a:r>
          </a:p>
          <a:p>
            <a:pPr marL="0" lvl="0" indent="0" algn="l" rtl="0">
              <a:spcBef>
                <a:spcPts val="0"/>
              </a:spcBef>
              <a:spcAft>
                <a:spcPts val="0"/>
              </a:spcAft>
              <a:buNone/>
            </a:pPr>
            <a:endParaRPr lang="en-US" dirty="0"/>
          </a:p>
          <a:p>
            <a:pPr marL="285750" indent="-285750"/>
            <a:r>
              <a:rPr lang="en-US" dirty="0"/>
              <a:t>All Database Concepts Use</a:t>
            </a:r>
          </a:p>
          <a:p>
            <a:pPr marL="285750" indent="-285750"/>
            <a:r>
              <a:rPr lang="en-US" dirty="0"/>
              <a:t>Application has interactive frontend</a:t>
            </a:r>
          </a:p>
          <a:p>
            <a:pPr marL="285750" indent="-285750"/>
            <a:r>
              <a:rPr lang="en-US" dirty="0"/>
              <a:t>ER Diagram Normalized up to 3NF</a:t>
            </a:r>
            <a:endParaRPr dirty="0"/>
          </a:p>
        </p:txBody>
      </p:sp>
      <p:cxnSp>
        <p:nvCxnSpPr>
          <p:cNvPr id="216" name="Google Shape;216;p44">
            <a:extLst>
              <a:ext uri="{FF2B5EF4-FFF2-40B4-BE49-F238E27FC236}">
                <a16:creationId xmlns:a16="http://schemas.microsoft.com/office/drawing/2014/main" id="{7AD3F6A4-9215-99E8-7A60-3DA94E976334}"/>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East West University EWU logo in PNG SVG Vector format - Free Download">
            <a:extLst>
              <a:ext uri="{FF2B5EF4-FFF2-40B4-BE49-F238E27FC236}">
                <a16:creationId xmlns:a16="http://schemas.microsoft.com/office/drawing/2014/main" id="{DB91CC66-1469-B91B-58E0-5A439D667BB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63238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12">
          <a:extLst>
            <a:ext uri="{FF2B5EF4-FFF2-40B4-BE49-F238E27FC236}">
              <a16:creationId xmlns:a16="http://schemas.microsoft.com/office/drawing/2014/main" id="{CDE70D4E-304E-506B-321D-220D9F8AA51C}"/>
            </a:ext>
          </a:extLst>
        </p:cNvPr>
        <p:cNvGrpSpPr/>
        <p:nvPr/>
      </p:nvGrpSpPr>
      <p:grpSpPr>
        <a:xfrm>
          <a:off x="0" y="0"/>
          <a:ext cx="0" cy="0"/>
          <a:chOff x="0" y="0"/>
          <a:chExt cx="0" cy="0"/>
        </a:xfrm>
      </p:grpSpPr>
      <p:sp>
        <p:nvSpPr>
          <p:cNvPr id="2113" name="Google Shape;2113;p64">
            <a:extLst>
              <a:ext uri="{FF2B5EF4-FFF2-40B4-BE49-F238E27FC236}">
                <a16:creationId xmlns:a16="http://schemas.microsoft.com/office/drawing/2014/main" id="{0D57A45A-2052-AB5F-4D82-8CF46F8EFA8F}"/>
              </a:ext>
            </a:extLst>
          </p:cNvPr>
          <p:cNvSpPr txBox="1">
            <a:spLocks noGrp="1"/>
          </p:cNvSpPr>
          <p:nvPr>
            <p:ph type="subTitle" idx="1"/>
          </p:nvPr>
        </p:nvSpPr>
        <p:spPr>
          <a:xfrm>
            <a:off x="5817049" y="1652972"/>
            <a:ext cx="2710423" cy="20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Since it uses real data we can verify our queries using platforms that store cricketing data. For this case we will use Crictracker. </a:t>
            </a:r>
            <a:endParaRPr sz="1400" dirty="0"/>
          </a:p>
        </p:txBody>
      </p:sp>
      <p:sp>
        <p:nvSpPr>
          <p:cNvPr id="2114" name="Google Shape;2114;p64">
            <a:extLst>
              <a:ext uri="{FF2B5EF4-FFF2-40B4-BE49-F238E27FC236}">
                <a16:creationId xmlns:a16="http://schemas.microsoft.com/office/drawing/2014/main" id="{2B6227D8-C7B1-6DAB-7BEB-9334E0D973FC}"/>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Query Validation</a:t>
            </a:r>
            <a:endParaRPr dirty="0"/>
          </a:p>
        </p:txBody>
      </p:sp>
      <p:cxnSp>
        <p:nvCxnSpPr>
          <p:cNvPr id="2115" name="Google Shape;2115;p64">
            <a:extLst>
              <a:ext uri="{FF2B5EF4-FFF2-40B4-BE49-F238E27FC236}">
                <a16:creationId xmlns:a16="http://schemas.microsoft.com/office/drawing/2014/main" id="{6290BE34-E93A-9C0B-ACF8-FACEDD74061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2117" name="Google Shape;2117;p64">
            <a:extLst>
              <a:ext uri="{FF2B5EF4-FFF2-40B4-BE49-F238E27FC236}">
                <a16:creationId xmlns:a16="http://schemas.microsoft.com/office/drawing/2014/main" id="{8E3911C3-FC4B-C6DD-3419-6CE7C6FB0C5F}"/>
              </a:ext>
            </a:extLst>
          </p:cNvPr>
          <p:cNvGrpSpPr/>
          <p:nvPr/>
        </p:nvGrpSpPr>
        <p:grpSpPr>
          <a:xfrm>
            <a:off x="1092354" y="1558186"/>
            <a:ext cx="3576272" cy="2584324"/>
            <a:chOff x="238125" y="1973675"/>
            <a:chExt cx="2558775" cy="1951825"/>
          </a:xfrm>
        </p:grpSpPr>
        <p:sp>
          <p:nvSpPr>
            <p:cNvPr id="2118" name="Google Shape;2118;p64">
              <a:extLst>
                <a:ext uri="{FF2B5EF4-FFF2-40B4-BE49-F238E27FC236}">
                  <a16:creationId xmlns:a16="http://schemas.microsoft.com/office/drawing/2014/main" id="{9DE4235A-DB40-8C77-6A38-ED19FE6F536F}"/>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a:extLst>
                <a:ext uri="{FF2B5EF4-FFF2-40B4-BE49-F238E27FC236}">
                  <a16:creationId xmlns:a16="http://schemas.microsoft.com/office/drawing/2014/main" id="{27EBE0A4-5C6C-6DA8-B0E9-150380546E4B}"/>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a:extLst>
                <a:ext uri="{FF2B5EF4-FFF2-40B4-BE49-F238E27FC236}">
                  <a16:creationId xmlns:a16="http://schemas.microsoft.com/office/drawing/2014/main" id="{9CD8E1CC-7022-3DDA-BC1F-7F0823423261}"/>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a:extLst>
                <a:ext uri="{FF2B5EF4-FFF2-40B4-BE49-F238E27FC236}">
                  <a16:creationId xmlns:a16="http://schemas.microsoft.com/office/drawing/2014/main" id="{0A493EE6-B597-066D-C525-017FF76BB87E}"/>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a:extLst>
                <a:ext uri="{FF2B5EF4-FFF2-40B4-BE49-F238E27FC236}">
                  <a16:creationId xmlns:a16="http://schemas.microsoft.com/office/drawing/2014/main" id="{68D7828B-3204-57BD-9CE7-D71966FF6DC1}"/>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a:extLst>
                <a:ext uri="{FF2B5EF4-FFF2-40B4-BE49-F238E27FC236}">
                  <a16:creationId xmlns:a16="http://schemas.microsoft.com/office/drawing/2014/main" id="{DB600BF2-CC5B-650F-F9FE-33A1FD689B3F}"/>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113;p64">
            <a:extLst>
              <a:ext uri="{FF2B5EF4-FFF2-40B4-BE49-F238E27FC236}">
                <a16:creationId xmlns:a16="http://schemas.microsoft.com/office/drawing/2014/main" id="{EDE56A99-EF2E-D212-79C6-BFAF05D8C324}"/>
              </a:ext>
            </a:extLst>
          </p:cNvPr>
          <p:cNvSpPr txBox="1">
            <a:spLocks/>
          </p:cNvSpPr>
          <p:nvPr/>
        </p:nvSpPr>
        <p:spPr>
          <a:xfrm>
            <a:off x="5710924" y="3419426"/>
            <a:ext cx="2811930" cy="204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ctr"/>
            <a:r>
              <a:rPr lang="en-US" sz="1400" b="1" dirty="0">
                <a:solidFill>
                  <a:schemeClr val="accent4"/>
                </a:solidFill>
                <a:hlinkClick r:id="rId3">
                  <a:extLst>
                    <a:ext uri="{A12FA001-AC4F-418D-AE19-62706E023703}">
                      <ahyp:hlinkClr xmlns:ahyp="http://schemas.microsoft.com/office/drawing/2018/hyperlinkcolor" val="tx"/>
                    </a:ext>
                  </a:extLst>
                </a:hlinkClick>
              </a:rPr>
              <a:t>CRICTRACKER LINK</a:t>
            </a:r>
            <a:endParaRPr lang="en-US" sz="1400" b="1" dirty="0">
              <a:solidFill>
                <a:schemeClr val="accent4"/>
              </a:solidFill>
            </a:endParaRPr>
          </a:p>
        </p:txBody>
      </p:sp>
      <p:pic>
        <p:nvPicPr>
          <p:cNvPr id="5" name="Picture 4" descr="East West University EWU logo in PNG SVG Vector format - Free Download">
            <a:extLst>
              <a:ext uri="{FF2B5EF4-FFF2-40B4-BE49-F238E27FC236}">
                <a16:creationId xmlns:a16="http://schemas.microsoft.com/office/drawing/2014/main" id="{13EF8E8E-3A38-B092-8EC5-4BB1E5E912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90068" y="4574183"/>
            <a:ext cx="648225" cy="423507"/>
          </a:xfrm>
          <a:prstGeom prst="rect">
            <a:avLst/>
          </a:prstGeom>
          <a:noFill/>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E51CC65-A7B9-7B35-FFEB-031F5E31B00C}"/>
              </a:ext>
            </a:extLst>
          </p:cNvPr>
          <p:cNvPicPr>
            <a:picLocks noChangeAspect="1"/>
          </p:cNvPicPr>
          <p:nvPr/>
        </p:nvPicPr>
        <p:blipFill>
          <a:blip r:embed="rId6"/>
          <a:stretch>
            <a:fillRect/>
          </a:stretch>
        </p:blipFill>
        <p:spPr>
          <a:xfrm>
            <a:off x="1260764" y="1703443"/>
            <a:ext cx="3253486" cy="1857929"/>
          </a:xfrm>
          <a:prstGeom prst="rect">
            <a:avLst/>
          </a:prstGeom>
        </p:spPr>
      </p:pic>
    </p:spTree>
    <p:extLst>
      <p:ext uri="{BB962C8B-B14F-4D97-AF65-F5344CB8AC3E}">
        <p14:creationId xmlns:p14="http://schemas.microsoft.com/office/powerpoint/2010/main" val="1248680567"/>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659264" y="2832875"/>
            <a:ext cx="4909772"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 your patience. </a:t>
            </a:r>
            <a:endParaRPr dirty="0"/>
          </a:p>
        </p:txBody>
      </p:sp>
      <p:pic>
        <p:nvPicPr>
          <p:cNvPr id="2" name="Picture 1" descr="East West University EWU logo in PNG SVG Vector format - Free Download">
            <a:extLst>
              <a:ext uri="{FF2B5EF4-FFF2-40B4-BE49-F238E27FC236}">
                <a16:creationId xmlns:a16="http://schemas.microsoft.com/office/drawing/2014/main" id="{5F722E5D-2F13-2BEA-6C31-6269A5BA079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46808" y="1321012"/>
            <a:ext cx="1131176" cy="739035"/>
          </a:xfrm>
          <a:prstGeom prst="rect">
            <a:avLst/>
          </a:prstGeom>
          <a:noFill/>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0">
          <a:extLst>
            <a:ext uri="{FF2B5EF4-FFF2-40B4-BE49-F238E27FC236}">
              <a16:creationId xmlns:a16="http://schemas.microsoft.com/office/drawing/2014/main" id="{8C3CD3C4-CC51-9736-6B90-D5FFAE456D59}"/>
            </a:ext>
          </a:extLst>
        </p:cNvPr>
        <p:cNvGrpSpPr/>
        <p:nvPr/>
      </p:nvGrpSpPr>
      <p:grpSpPr>
        <a:xfrm>
          <a:off x="0" y="0"/>
          <a:ext cx="0" cy="0"/>
          <a:chOff x="0" y="0"/>
          <a:chExt cx="0" cy="0"/>
        </a:xfrm>
      </p:grpSpPr>
      <p:sp>
        <p:nvSpPr>
          <p:cNvPr id="2042" name="Google Shape;2042;p59">
            <a:extLst>
              <a:ext uri="{FF2B5EF4-FFF2-40B4-BE49-F238E27FC236}">
                <a16:creationId xmlns:a16="http://schemas.microsoft.com/office/drawing/2014/main" id="{9C1CB18D-8FA6-5200-FA48-E834D9A708AF}"/>
              </a:ext>
            </a:extLst>
          </p:cNvPr>
          <p:cNvSpPr txBox="1">
            <a:spLocks noGrp="1"/>
          </p:cNvSpPr>
          <p:nvPr>
            <p:ph type="subTitle" idx="1"/>
          </p:nvPr>
        </p:nvSpPr>
        <p:spPr>
          <a:xfrm>
            <a:off x="4911000" y="119658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Languages Used</a:t>
            </a:r>
            <a:endParaRPr dirty="0"/>
          </a:p>
        </p:txBody>
      </p:sp>
      <p:sp>
        <p:nvSpPr>
          <p:cNvPr id="2044" name="Google Shape;2044;p59">
            <a:extLst>
              <a:ext uri="{FF2B5EF4-FFF2-40B4-BE49-F238E27FC236}">
                <a16:creationId xmlns:a16="http://schemas.microsoft.com/office/drawing/2014/main" id="{B0348389-6D9A-759B-29BA-65124782AD30}"/>
              </a:ext>
            </a:extLst>
          </p:cNvPr>
          <p:cNvSpPr txBox="1">
            <a:spLocks noGrp="1"/>
          </p:cNvSpPr>
          <p:nvPr>
            <p:ph type="subTitle" idx="3"/>
          </p:nvPr>
        </p:nvSpPr>
        <p:spPr>
          <a:xfrm>
            <a:off x="4911000" y="2473937"/>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Softwares Used</a:t>
            </a:r>
            <a:endParaRPr dirty="0"/>
          </a:p>
        </p:txBody>
      </p:sp>
      <p:sp>
        <p:nvSpPr>
          <p:cNvPr id="2046" name="Google Shape;2046;p59">
            <a:extLst>
              <a:ext uri="{FF2B5EF4-FFF2-40B4-BE49-F238E27FC236}">
                <a16:creationId xmlns:a16="http://schemas.microsoft.com/office/drawing/2014/main" id="{630D0731-9134-B9CE-43F6-6AA4B54D3BEB}"/>
              </a:ext>
            </a:extLst>
          </p:cNvPr>
          <p:cNvSpPr txBox="1">
            <a:spLocks noGrp="1"/>
          </p:cNvSpPr>
          <p:nvPr>
            <p:ph type="subTitle" idx="5"/>
          </p:nvPr>
        </p:nvSpPr>
        <p:spPr>
          <a:xfrm>
            <a:off x="4911000" y="4428720"/>
            <a:ext cx="3330900" cy="41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DBMS Concepts Used</a:t>
            </a:r>
            <a:endParaRPr dirty="0"/>
          </a:p>
        </p:txBody>
      </p:sp>
      <p:pic>
        <p:nvPicPr>
          <p:cNvPr id="1026" name="Picture 2">
            <a:extLst>
              <a:ext uri="{FF2B5EF4-FFF2-40B4-BE49-F238E27FC236}">
                <a16:creationId xmlns:a16="http://schemas.microsoft.com/office/drawing/2014/main" id="{D5740DE0-BB77-5C46-DBFE-799BE6B58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300" y="689380"/>
            <a:ext cx="894211" cy="417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cle PL/SQL Course - Engineering Science Institute for Training &amp;  Development">
            <a:extLst>
              <a:ext uri="{FF2B5EF4-FFF2-40B4-BE49-F238E27FC236}">
                <a16:creationId xmlns:a16="http://schemas.microsoft.com/office/drawing/2014/main" id="{F2508AFE-4619-E000-A5F5-8A4D69806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427" y="693999"/>
            <a:ext cx="808240" cy="4126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racle APEX (@OracleAPEX) / X">
            <a:extLst>
              <a:ext uri="{FF2B5EF4-FFF2-40B4-BE49-F238E27FC236}">
                <a16:creationId xmlns:a16="http://schemas.microsoft.com/office/drawing/2014/main" id="{B20BE393-51B9-2339-7898-5C9EBA74F6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682" b="24682"/>
          <a:stretch>
            <a:fillRect/>
          </a:stretch>
        </p:blipFill>
        <p:spPr bwMode="auto">
          <a:xfrm>
            <a:off x="6164394" y="1925184"/>
            <a:ext cx="824111" cy="417300"/>
          </a:xfrm>
          <a:prstGeom prst="roundRect">
            <a:avLst>
              <a:gd name="adj" fmla="val 9031"/>
            </a:avLst>
          </a:prstGeom>
          <a:noFill/>
          <a:extLst>
            <a:ext uri="{909E8E84-426E-40DD-AFC4-6F175D3DCCD1}">
              <a14:hiddenFill xmlns:a14="http://schemas.microsoft.com/office/drawing/2010/main">
                <a:solidFill>
                  <a:srgbClr val="FFFFFF"/>
                </a:solidFill>
              </a14:hiddenFill>
            </a:ext>
          </a:extLst>
        </p:spPr>
      </p:pic>
      <p:sp>
        <p:nvSpPr>
          <p:cNvPr id="8" name="Google Shape;74;p14">
            <a:extLst>
              <a:ext uri="{FF2B5EF4-FFF2-40B4-BE49-F238E27FC236}">
                <a16:creationId xmlns:a16="http://schemas.microsoft.com/office/drawing/2014/main" id="{FC369631-5264-0952-C744-5D7D318E4D35}"/>
              </a:ext>
            </a:extLst>
          </p:cNvPr>
          <p:cNvSpPr/>
          <p:nvPr/>
        </p:nvSpPr>
        <p:spPr>
          <a:xfrm rot="21102821">
            <a:off x="4589285" y="3295999"/>
            <a:ext cx="1571607" cy="354092"/>
          </a:xfrm>
          <a:prstGeom prst="roundRect">
            <a:avLst>
              <a:gd name="adj" fmla="val 16667"/>
            </a:avLst>
          </a:prstGeom>
          <a:solidFill>
            <a:srgbClr val="001631"/>
          </a:solidFill>
          <a:ln w="9525" cap="flat" cmpd="sng">
            <a:solidFill>
              <a:schemeClr val="accent4">
                <a:lumMod val="75000"/>
              </a:schemeClr>
            </a:solidFill>
            <a:prstDash val="solid"/>
            <a:round/>
            <a:headEnd type="none" w="sm" len="sm"/>
            <a:tailEnd type="none" w="sm" len="sm"/>
          </a:ln>
          <a:effectLst>
            <a:outerShdw blurRad="57150" dist="19050" dir="5400000" algn="bl" rotWithShape="0">
              <a:schemeClr val="accent4">
                <a:lumMod val="75000"/>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DM Sans Medium"/>
                <a:ea typeface="DM Sans Medium"/>
                <a:cs typeface="DM Sans Medium"/>
                <a:sym typeface="DM Sans Medium"/>
              </a:rPr>
              <a:t>Aggregration</a:t>
            </a:r>
            <a:endParaRPr dirty="0">
              <a:solidFill>
                <a:schemeClr val="accent4"/>
              </a:solidFill>
              <a:latin typeface="DM Sans Medium"/>
              <a:ea typeface="DM Sans Medium"/>
              <a:cs typeface="DM Sans Medium"/>
              <a:sym typeface="DM Sans Medium"/>
            </a:endParaRPr>
          </a:p>
        </p:txBody>
      </p:sp>
      <p:sp>
        <p:nvSpPr>
          <p:cNvPr id="9" name="Google Shape;75;p14">
            <a:extLst>
              <a:ext uri="{FF2B5EF4-FFF2-40B4-BE49-F238E27FC236}">
                <a16:creationId xmlns:a16="http://schemas.microsoft.com/office/drawing/2014/main" id="{0262787D-F1E2-202E-5A6C-FE314EB09F1E}"/>
              </a:ext>
            </a:extLst>
          </p:cNvPr>
          <p:cNvSpPr/>
          <p:nvPr/>
        </p:nvSpPr>
        <p:spPr>
          <a:xfrm rot="964386">
            <a:off x="5777923" y="3829761"/>
            <a:ext cx="1164834" cy="303169"/>
          </a:xfrm>
          <a:prstGeom prst="roundRect">
            <a:avLst>
              <a:gd name="adj" fmla="val 16667"/>
            </a:avLst>
          </a:prstGeom>
          <a:solidFill>
            <a:srgbClr val="001631"/>
          </a:solidFill>
          <a:ln w="9525" cap="flat" cmpd="sng">
            <a:solidFill>
              <a:schemeClr val="accent4">
                <a:lumMod val="75000"/>
              </a:schemeClr>
            </a:solidFill>
            <a:prstDash val="solid"/>
            <a:round/>
            <a:headEnd type="none" w="sm" len="sm"/>
            <a:tailEnd type="none" w="sm" len="sm"/>
          </a:ln>
          <a:effectLst>
            <a:outerShdw blurRad="57150" dist="19050" dir="5400000" algn="bl" rotWithShape="0">
              <a:schemeClr val="accent4">
                <a:lumMod val="75000"/>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4"/>
                </a:solidFill>
                <a:latin typeface="DM Sans Medium"/>
                <a:ea typeface="DM Sans Medium"/>
                <a:cs typeface="DM Sans Medium"/>
                <a:sym typeface="DM Sans Medium"/>
              </a:rPr>
              <a:t>Joins</a:t>
            </a:r>
            <a:endParaRPr sz="1200" dirty="0">
              <a:solidFill>
                <a:schemeClr val="accent4"/>
              </a:solidFill>
              <a:latin typeface="DM Sans Medium"/>
              <a:ea typeface="DM Sans Medium"/>
              <a:cs typeface="DM Sans Medium"/>
              <a:sym typeface="DM Sans Medium"/>
            </a:endParaRPr>
          </a:p>
        </p:txBody>
      </p:sp>
      <p:sp>
        <p:nvSpPr>
          <p:cNvPr id="10" name="Google Shape;76;p14">
            <a:extLst>
              <a:ext uri="{FF2B5EF4-FFF2-40B4-BE49-F238E27FC236}">
                <a16:creationId xmlns:a16="http://schemas.microsoft.com/office/drawing/2014/main" id="{C80FD78B-E2F8-84B1-3467-2C1E96E48A12}"/>
              </a:ext>
            </a:extLst>
          </p:cNvPr>
          <p:cNvSpPr/>
          <p:nvPr/>
        </p:nvSpPr>
        <p:spPr>
          <a:xfrm rot="201183">
            <a:off x="6633149" y="3221357"/>
            <a:ext cx="1805491" cy="503377"/>
          </a:xfrm>
          <a:prstGeom prst="roundRect">
            <a:avLst>
              <a:gd name="adj" fmla="val 16667"/>
            </a:avLst>
          </a:prstGeom>
          <a:solidFill>
            <a:srgbClr val="001631"/>
          </a:solidFill>
          <a:ln w="9525" cap="flat" cmpd="sng">
            <a:solidFill>
              <a:schemeClr val="accent4">
                <a:lumMod val="75000"/>
              </a:schemeClr>
            </a:solidFill>
            <a:prstDash val="solid"/>
            <a:round/>
            <a:headEnd type="none" w="sm" len="sm"/>
            <a:tailEnd type="none" w="sm" len="sm"/>
          </a:ln>
          <a:effectLst>
            <a:outerShdw blurRad="57150" dist="19050" dir="5400000" algn="bl" rotWithShape="0">
              <a:schemeClr val="accent4">
                <a:lumMod val="75000"/>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solidFill>
                <a:latin typeface="DM Sans Medium"/>
                <a:ea typeface="DM Sans Medium"/>
                <a:cs typeface="DM Sans Medium"/>
                <a:sym typeface="DM Sans Medium"/>
              </a:rPr>
              <a:t>Subqueries</a:t>
            </a:r>
            <a:endParaRPr dirty="0">
              <a:solidFill>
                <a:schemeClr val="accent4"/>
              </a:solidFill>
              <a:latin typeface="DM Sans Medium"/>
              <a:ea typeface="DM Sans Medium"/>
              <a:cs typeface="DM Sans Medium"/>
              <a:sym typeface="DM Sans Medium"/>
            </a:endParaRPr>
          </a:p>
        </p:txBody>
      </p:sp>
      <p:pic>
        <p:nvPicPr>
          <p:cNvPr id="11" name="Picture 10" descr="East West University EWU logo in PNG SVG Vector format - Free Download">
            <a:extLst>
              <a:ext uri="{FF2B5EF4-FFF2-40B4-BE49-F238E27FC236}">
                <a16:creationId xmlns:a16="http://schemas.microsoft.com/office/drawing/2014/main" id="{A09C7397-1377-7646-D3E2-233E141B06B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62890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5DEBD-5DAD-22CA-A351-B92AE7517E6E}"/>
              </a:ext>
            </a:extLst>
          </p:cNvPr>
          <p:cNvSpPr>
            <a:spLocks noGrp="1"/>
          </p:cNvSpPr>
          <p:nvPr>
            <p:ph type="title"/>
          </p:nvPr>
        </p:nvSpPr>
        <p:spPr>
          <a:xfrm>
            <a:off x="284017" y="445025"/>
            <a:ext cx="5735700" cy="941400"/>
          </a:xfrm>
        </p:spPr>
        <p:txBody>
          <a:bodyPr/>
          <a:lstStyle/>
          <a:p>
            <a:r>
              <a:rPr lang="en-US" dirty="0"/>
              <a:t>ER Diagram</a:t>
            </a:r>
          </a:p>
        </p:txBody>
      </p:sp>
      <p:pic>
        <p:nvPicPr>
          <p:cNvPr id="5" name="Picture 4" descr="A computer screen shot of a flowchart&#10;&#10;AI-generated content may be incorrect.">
            <a:extLst>
              <a:ext uri="{FF2B5EF4-FFF2-40B4-BE49-F238E27FC236}">
                <a16:creationId xmlns:a16="http://schemas.microsoft.com/office/drawing/2014/main" id="{2EF7040C-1531-5212-BD0A-AEDF5930A0B7}"/>
              </a:ext>
            </a:extLst>
          </p:cNvPr>
          <p:cNvPicPr>
            <a:picLocks noChangeAspect="1"/>
          </p:cNvPicPr>
          <p:nvPr/>
        </p:nvPicPr>
        <p:blipFill>
          <a:blip r:embed="rId2"/>
          <a:stretch>
            <a:fillRect/>
          </a:stretch>
        </p:blipFill>
        <p:spPr>
          <a:xfrm>
            <a:off x="1725345" y="519846"/>
            <a:ext cx="7134638" cy="4460863"/>
          </a:xfrm>
          <a:prstGeom prst="rect">
            <a:avLst/>
          </a:prstGeom>
        </p:spPr>
      </p:pic>
      <p:pic>
        <p:nvPicPr>
          <p:cNvPr id="6" name="Picture 5" descr="East West University EWU logo in PNG SVG Vector format - Free Download">
            <a:extLst>
              <a:ext uri="{FF2B5EF4-FFF2-40B4-BE49-F238E27FC236}">
                <a16:creationId xmlns:a16="http://schemas.microsoft.com/office/drawing/2014/main" id="{7562CE5E-72E5-89CA-7347-151732543C1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76138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a:extLst>
            <a:ext uri="{FF2B5EF4-FFF2-40B4-BE49-F238E27FC236}">
              <a16:creationId xmlns:a16="http://schemas.microsoft.com/office/drawing/2014/main" id="{ADBCDACC-4CA8-0830-BD95-5C545136807C}"/>
            </a:ext>
          </a:extLst>
        </p:cNvPr>
        <p:cNvGrpSpPr/>
        <p:nvPr/>
      </p:nvGrpSpPr>
      <p:grpSpPr>
        <a:xfrm>
          <a:off x="0" y="0"/>
          <a:ext cx="0" cy="0"/>
          <a:chOff x="0" y="0"/>
          <a:chExt cx="0" cy="0"/>
        </a:xfrm>
      </p:grpSpPr>
      <p:sp>
        <p:nvSpPr>
          <p:cNvPr id="200" name="Google Shape;200;p42">
            <a:extLst>
              <a:ext uri="{FF2B5EF4-FFF2-40B4-BE49-F238E27FC236}">
                <a16:creationId xmlns:a16="http://schemas.microsoft.com/office/drawing/2014/main" id="{FAF745C9-7576-6144-813B-29BF31AF9263}"/>
              </a:ext>
            </a:extLst>
          </p:cNvPr>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201" name="Google Shape;201;p42">
            <a:extLst>
              <a:ext uri="{FF2B5EF4-FFF2-40B4-BE49-F238E27FC236}">
                <a16:creationId xmlns:a16="http://schemas.microsoft.com/office/drawing/2014/main" id="{E7DE7229-CEF3-67E2-6E00-2AA4D9C117D9}"/>
              </a:ext>
            </a:extLst>
          </p:cNvPr>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p>
            <a:pPr lvl="0"/>
            <a:r>
              <a:rPr lang="en" dirty="0"/>
              <a:t>“It’s Not About the Destination, It’s all about the Journey.</a:t>
            </a:r>
            <a:endParaRPr dirty="0">
              <a:solidFill>
                <a:schemeClr val="accent4"/>
              </a:solidFill>
            </a:endParaRPr>
          </a:p>
        </p:txBody>
      </p:sp>
      <p:pic>
        <p:nvPicPr>
          <p:cNvPr id="2" name="Picture 1" descr="East West University EWU logo in PNG SVG Vector format - Free Download">
            <a:extLst>
              <a:ext uri="{FF2B5EF4-FFF2-40B4-BE49-F238E27FC236}">
                <a16:creationId xmlns:a16="http://schemas.microsoft.com/office/drawing/2014/main" id="{1FAB8621-533C-4E57-6C52-6206E7D3876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4572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a:extLst>
            <a:ext uri="{FF2B5EF4-FFF2-40B4-BE49-F238E27FC236}">
              <a16:creationId xmlns:a16="http://schemas.microsoft.com/office/drawing/2014/main" id="{13693F5C-DF59-9BE2-7320-388D5610395D}"/>
            </a:ext>
          </a:extLst>
        </p:cNvPr>
        <p:cNvGrpSpPr/>
        <p:nvPr/>
      </p:nvGrpSpPr>
      <p:grpSpPr>
        <a:xfrm>
          <a:off x="0" y="0"/>
          <a:ext cx="0" cy="0"/>
          <a:chOff x="0" y="0"/>
          <a:chExt cx="0" cy="0"/>
        </a:xfrm>
      </p:grpSpPr>
      <p:sp>
        <p:nvSpPr>
          <p:cNvPr id="273" name="Google Shape;273;p49">
            <a:extLst>
              <a:ext uri="{FF2B5EF4-FFF2-40B4-BE49-F238E27FC236}">
                <a16:creationId xmlns:a16="http://schemas.microsoft.com/office/drawing/2014/main" id="{15D9D197-F9ED-97C0-DA48-69C6927BF6DC}"/>
              </a:ext>
            </a:extLst>
          </p:cNvPr>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Conceptualizing</a:t>
            </a:r>
            <a:endParaRPr dirty="0"/>
          </a:p>
        </p:txBody>
      </p:sp>
      <p:sp>
        <p:nvSpPr>
          <p:cNvPr id="274" name="Google Shape;274;p49">
            <a:extLst>
              <a:ext uri="{FF2B5EF4-FFF2-40B4-BE49-F238E27FC236}">
                <a16:creationId xmlns:a16="http://schemas.microsoft.com/office/drawing/2014/main" id="{E2074095-4649-1BED-3708-185470A3117E}"/>
              </a:ext>
            </a:extLst>
          </p:cNvPr>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From Rough ERD to 3NF Normalized ERD</a:t>
            </a:r>
            <a:endParaRPr dirty="0"/>
          </a:p>
        </p:txBody>
      </p:sp>
      <p:cxnSp>
        <p:nvCxnSpPr>
          <p:cNvPr id="275" name="Google Shape;275;p49">
            <a:extLst>
              <a:ext uri="{FF2B5EF4-FFF2-40B4-BE49-F238E27FC236}">
                <a16:creationId xmlns:a16="http://schemas.microsoft.com/office/drawing/2014/main" id="{CE7A5EB0-DC10-35D0-DB87-FBC94589ED26}"/>
              </a:ext>
            </a:extLst>
          </p:cNvPr>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East West University EWU logo in PNG SVG Vector format - Free Download">
            <a:extLst>
              <a:ext uri="{FF2B5EF4-FFF2-40B4-BE49-F238E27FC236}">
                <a16:creationId xmlns:a16="http://schemas.microsoft.com/office/drawing/2014/main" id="{E42C56F3-1F08-CE94-3E35-17279CF9A0B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8455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a:extLst>
            <a:ext uri="{FF2B5EF4-FFF2-40B4-BE49-F238E27FC236}">
              <a16:creationId xmlns:a16="http://schemas.microsoft.com/office/drawing/2014/main" id="{3AF74ECA-C912-B8F2-6735-2FAE24114FEF}"/>
            </a:ext>
          </a:extLst>
        </p:cNvPr>
        <p:cNvGrpSpPr/>
        <p:nvPr/>
      </p:nvGrpSpPr>
      <p:grpSpPr>
        <a:xfrm>
          <a:off x="0" y="0"/>
          <a:ext cx="0" cy="0"/>
          <a:chOff x="0" y="0"/>
          <a:chExt cx="0" cy="0"/>
        </a:xfrm>
      </p:grpSpPr>
      <p:sp>
        <p:nvSpPr>
          <p:cNvPr id="280" name="Google Shape;280;p50">
            <a:extLst>
              <a:ext uri="{FF2B5EF4-FFF2-40B4-BE49-F238E27FC236}">
                <a16:creationId xmlns:a16="http://schemas.microsoft.com/office/drawing/2014/main" id="{A5F6AC80-8FCF-1F6A-665A-E8538CC270A7}"/>
              </a:ext>
            </a:extLst>
          </p:cNvPr>
          <p:cNvSpPr txBox="1">
            <a:spLocks noGrp="1"/>
          </p:cNvSpPr>
          <p:nvPr>
            <p:ph type="title"/>
          </p:nvPr>
        </p:nvSpPr>
        <p:spPr>
          <a:xfrm>
            <a:off x="938500" y="445025"/>
            <a:ext cx="3799755" cy="7174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First Draft – 0NF</a:t>
            </a:r>
            <a:endParaRPr dirty="0"/>
          </a:p>
        </p:txBody>
      </p:sp>
      <p:cxnSp>
        <p:nvCxnSpPr>
          <p:cNvPr id="281" name="Google Shape;281;p50">
            <a:extLst>
              <a:ext uri="{FF2B5EF4-FFF2-40B4-BE49-F238E27FC236}">
                <a16:creationId xmlns:a16="http://schemas.microsoft.com/office/drawing/2014/main" id="{9BDA3810-B51E-CE30-AACC-08C439F1871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a:extLst>
              <a:ext uri="{FF2B5EF4-FFF2-40B4-BE49-F238E27FC236}">
                <a16:creationId xmlns:a16="http://schemas.microsoft.com/office/drawing/2014/main" id="{A4D57ABE-FB72-2137-CB30-3F10945AB6F5}"/>
              </a:ext>
            </a:extLst>
          </p:cNvPr>
          <p:cNvSpPr txBox="1">
            <a:spLocks noGrp="1"/>
          </p:cNvSpPr>
          <p:nvPr>
            <p:ph type="body" idx="4294967295"/>
          </p:nvPr>
        </p:nvSpPr>
        <p:spPr>
          <a:xfrm>
            <a:off x="1026200" y="1031107"/>
            <a:ext cx="4156500" cy="573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200" dirty="0">
                <a:solidFill>
                  <a:schemeClr val="lt1"/>
                </a:solidFill>
              </a:rPr>
              <a:t>At first we devised a draft ERD that Was the base of our project</a:t>
            </a:r>
            <a:endParaRPr sz="1200" dirty="0">
              <a:solidFill>
                <a:schemeClr val="lt1"/>
              </a:solidFill>
            </a:endParaRPr>
          </a:p>
        </p:txBody>
      </p:sp>
      <p:pic>
        <p:nvPicPr>
          <p:cNvPr id="3" name="Picture 2">
            <a:extLst>
              <a:ext uri="{FF2B5EF4-FFF2-40B4-BE49-F238E27FC236}">
                <a16:creationId xmlns:a16="http://schemas.microsoft.com/office/drawing/2014/main" id="{4B853D97-47BC-3D39-A87F-F246A2986C07}"/>
              </a:ext>
            </a:extLst>
          </p:cNvPr>
          <p:cNvPicPr>
            <a:picLocks noChangeAspect="1"/>
          </p:cNvPicPr>
          <p:nvPr/>
        </p:nvPicPr>
        <p:blipFill>
          <a:blip r:embed="rId3"/>
          <a:srcRect/>
          <a:stretch/>
        </p:blipFill>
        <p:spPr>
          <a:xfrm>
            <a:off x="1884218" y="1548087"/>
            <a:ext cx="5528829" cy="3453404"/>
          </a:xfrm>
          <a:prstGeom prst="rect">
            <a:avLst/>
          </a:prstGeom>
        </p:spPr>
      </p:pic>
      <p:pic>
        <p:nvPicPr>
          <p:cNvPr id="4" name="Picture 3" descr="East West University EWU logo in PNG SVG Vector format - Free Download">
            <a:extLst>
              <a:ext uri="{FF2B5EF4-FFF2-40B4-BE49-F238E27FC236}">
                <a16:creationId xmlns:a16="http://schemas.microsoft.com/office/drawing/2014/main" id="{BCD63589-4BF2-EFE4-F1E4-1C1161CDAE0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68630" y="108508"/>
            <a:ext cx="648225" cy="423507"/>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01844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1441</TotalTime>
  <Words>2509</Words>
  <Application>Microsoft Office PowerPoint</Application>
  <PresentationFormat>On-screen Show (16:9)</PresentationFormat>
  <Paragraphs>268</Paragraphs>
  <Slides>41</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Montserrat ExtraBold</vt:lpstr>
      <vt:lpstr>Arial</vt:lpstr>
      <vt:lpstr>Montserrat</vt:lpstr>
      <vt:lpstr>Montserrat ExtraLight</vt:lpstr>
      <vt:lpstr>DM Sans Medium</vt:lpstr>
      <vt:lpstr>Cascadia Code</vt:lpstr>
      <vt:lpstr>Montserrat SemiBold</vt:lpstr>
      <vt:lpstr>Futuristic Background by Slidesgo</vt:lpstr>
      <vt:lpstr>DATABASE SYSTEMS</vt:lpstr>
      <vt:lpstr>Project Members</vt:lpstr>
      <vt:lpstr>Project Scope</vt:lpstr>
      <vt:lpstr>Our Concept</vt:lpstr>
      <vt:lpstr>PowerPoint Presentation</vt:lpstr>
      <vt:lpstr>ER Diagram</vt:lpstr>
      <vt:lpstr>“It’s Not About the Destination, It’s all about the Journey.</vt:lpstr>
      <vt:lpstr>Conceptualizing</vt:lpstr>
      <vt:lpstr>First Draft – 0NF</vt:lpstr>
      <vt:lpstr>First Draft – 0NF</vt:lpstr>
      <vt:lpstr>Let’s Make it Better</vt:lpstr>
      <vt:lpstr>First Draft – 0NF</vt:lpstr>
      <vt:lpstr>1st Normal Form – 1NF</vt:lpstr>
      <vt:lpstr>1st Normal Form – 1NF</vt:lpstr>
      <vt:lpstr>1st Normal Form – 1NF</vt:lpstr>
      <vt:lpstr>Many-To-Many Decomposition</vt:lpstr>
      <vt:lpstr>Many-To-Many Decomposition</vt:lpstr>
      <vt:lpstr>Many-To-Many Decomposition</vt:lpstr>
      <vt:lpstr>1st Normal Form – 1NF</vt:lpstr>
      <vt:lpstr>1st Normal Form – 1NF</vt:lpstr>
      <vt:lpstr>1st Normal Form – 1NF</vt:lpstr>
      <vt:lpstr>2nd Normal Form - 2NF</vt:lpstr>
      <vt:lpstr>2nd Normal Form - 2NF</vt:lpstr>
      <vt:lpstr>2nd Normal Form - 2NF</vt:lpstr>
      <vt:lpstr>3rd Normal Form – 3NF</vt:lpstr>
      <vt:lpstr>3rd Normal Form – 3NF</vt:lpstr>
      <vt:lpstr>3rd Normal Form – 3NF</vt:lpstr>
      <vt:lpstr>3rd Normal Form – 3NF</vt:lpstr>
      <vt:lpstr>PowerPoint Presentation</vt:lpstr>
      <vt:lpstr>PowerPoint Presentation</vt:lpstr>
      <vt:lpstr>SCHEMA</vt:lpstr>
      <vt:lpstr>Schema</vt:lpstr>
      <vt:lpstr>Implementation</vt:lpstr>
      <vt:lpstr>Implementation  Checklist</vt:lpstr>
      <vt:lpstr>51</vt:lpstr>
      <vt:lpstr>Possible Queries</vt:lpstr>
      <vt:lpstr>Possible Queries</vt:lpstr>
      <vt:lpstr>Possible Queries</vt:lpstr>
      <vt:lpstr>Live Web App</vt:lpstr>
      <vt:lpstr>Query Validation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EXPERTBOOK</dc:creator>
  <cp:lastModifiedBy>EXPERTBOOK</cp:lastModifiedBy>
  <cp:revision>7</cp:revision>
  <dcterms:modified xsi:type="dcterms:W3CDTF">2025-09-03T19:16:01Z</dcterms:modified>
</cp:coreProperties>
</file>